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13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читатели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11217</c:v>
                </c:pt>
                <c:pt idx="1">
                  <c:v>11641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4524</c:v>
                </c:pt>
                <c:pt idx="1">
                  <c:v>4930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901632"/>
        <c:axId val="354902176"/>
      </c:barChart>
      <c:catAx>
        <c:axId val="354901632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354902176"/>
        <c:crosses val="autoZero"/>
        <c:auto val="1"/>
        <c:lblAlgn val="ctr"/>
        <c:lblOffset val="100"/>
        <c:noMultiLvlLbl val="1"/>
      </c:catAx>
      <c:valAx>
        <c:axId val="35490217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54901632"/>
        <c:crosses val="autoZero"/>
        <c:crossBetween val="between"/>
      </c:valAx>
    </c:plotArea>
    <c:legend>
      <c:legendPos val="r"/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посешений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147244</c:v>
                </c:pt>
                <c:pt idx="1">
                  <c:v>160572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посещений web-сайтов 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7593</c:v>
                </c:pt>
                <c:pt idx="1">
                  <c:v>12851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897824"/>
        <c:axId val="354898912"/>
      </c:barChart>
      <c:catAx>
        <c:axId val="354897824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54898912"/>
        <c:crosses val="autoZero"/>
        <c:auto val="1"/>
        <c:lblAlgn val="ctr"/>
        <c:lblOffset val="100"/>
        <c:noMultiLvlLbl val="1"/>
      </c:catAx>
      <c:valAx>
        <c:axId val="35489891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54897824"/>
        <c:crosses val="autoZero"/>
        <c:crossBetween val="between"/>
      </c:valAx>
    </c:plotArea>
    <c:legend>
      <c:legendPos val="r"/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8.9447904317063995E-2"/>
          <c:y val="3.3224992679344707E-2"/>
          <c:w val="0.56847631494998263"/>
          <c:h val="0.8128541627099817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специалистов имеющих среднее специальное образование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</c:v>
                </c:pt>
                <c:pt idx="1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специалистов имеющих высшее специальное образование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работников прошедших повышение квалификации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</c:v>
                </c:pt>
                <c:pt idx="1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901088"/>
        <c:axId val="29531264"/>
      </c:barChart>
      <c:catAx>
        <c:axId val="354901088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29531264"/>
        <c:crosses val="autoZero"/>
        <c:auto val="1"/>
        <c:lblAlgn val="ctr"/>
        <c:lblOffset val="100"/>
        <c:noMultiLvlLbl val="1"/>
      </c:catAx>
      <c:valAx>
        <c:axId val="2953126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54901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4359296661858"/>
          <c:y val="0"/>
          <c:w val="0.33149380793897926"/>
          <c:h val="1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культурно-массовых мероприятий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1617</c:v>
                </c:pt>
                <c:pt idx="1">
                  <c:v>1623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посещений массовых мероприятий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51709</c:v>
                </c:pt>
                <c:pt idx="1">
                  <c:v>59802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344368"/>
        <c:axId val="360345456"/>
      </c:barChart>
      <c:catAx>
        <c:axId val="360344368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60345456"/>
        <c:crosses val="autoZero"/>
        <c:auto val="1"/>
        <c:lblAlgn val="ctr"/>
        <c:lblOffset val="100"/>
        <c:noMultiLvlLbl val="1"/>
      </c:catAx>
      <c:valAx>
        <c:axId val="3603454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60344368"/>
        <c:crosses val="autoZero"/>
        <c:crossBetween val="between"/>
      </c:valAx>
    </c:plotArea>
    <c:legend>
      <c:legendPos val="r"/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любительских объединений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привлеченных людей в любительские объелинения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369</c:v>
                </c:pt>
                <c:pt idx="1">
                  <c:v>550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354160"/>
        <c:axId val="360355792"/>
      </c:barChart>
      <c:catAx>
        <c:axId val="360354160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60355792"/>
        <c:crosses val="autoZero"/>
        <c:auto val="1"/>
        <c:lblAlgn val="ctr"/>
        <c:lblOffset val="100"/>
        <c:noMultiLvlLbl val="1"/>
      </c:catAx>
      <c:valAx>
        <c:axId val="3603557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60354160"/>
        <c:crosses val="autoZero"/>
        <c:crossBetween val="between"/>
      </c:valAx>
    </c:plotArea>
    <c:legend>
      <c:legendPos val="r"/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Колтчество выданных документов читателям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261217</c:v>
                </c:pt>
                <c:pt idx="1">
                  <c:v>262016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выданых копий документов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14687</c:v>
                </c:pt>
                <c:pt idx="1">
                  <c:v>14597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выданных копий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18848</c:v>
                </c:pt>
                <c:pt idx="1">
                  <c:v>20855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340560"/>
        <c:axId val="360352528"/>
      </c:barChart>
      <c:catAx>
        <c:axId val="360340560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60352528"/>
        <c:crosses val="autoZero"/>
        <c:auto val="1"/>
        <c:lblAlgn val="ctr"/>
        <c:lblOffset val="100"/>
        <c:noMultiLvlLbl val="1"/>
      </c:catAx>
      <c:valAx>
        <c:axId val="36035252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60340560"/>
        <c:crosses val="autoZero"/>
        <c:crossBetween val="between"/>
      </c:valAx>
    </c:plotArea>
    <c:legend>
      <c:legendPos val="r"/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Библиотеки, деятельность которых отражена в СМИ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81</c:v>
                </c:pt>
                <c:pt idx="1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348176"/>
        <c:axId val="360341104"/>
      </c:barChart>
      <c:catAx>
        <c:axId val="360348176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360341104"/>
        <c:crosses val="autoZero"/>
        <c:auto val="1"/>
        <c:lblAlgn val="ctr"/>
        <c:lblOffset val="100"/>
        <c:noMultiLvlLbl val="1"/>
      </c:catAx>
      <c:valAx>
        <c:axId val="36034110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60348176"/>
        <c:crosses val="autoZero"/>
        <c:crossBetween val="between"/>
      </c:valAx>
    </c:plotArea>
    <c:legend>
      <c:legendPos val="r"/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81000" y="2000241"/>
            <a:ext cx="8458200" cy="40755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  <a:latin typeface="a_MonumentoNr" pitchFamily="18" charset="-52"/>
              </a:rPr>
              <a:t>Красноуфимская Центральная районная библиотека</a:t>
            </a:r>
            <a:endParaRPr lang="ru-RU" sz="4800" dirty="0">
              <a:solidFill>
                <a:srgbClr val="0070C0"/>
              </a:solidFill>
              <a:latin typeface="a_MonumentoNr" pitchFamily="18" charset="-52"/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Число читателей библиотек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Посещения библиотек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Состояние кадров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40108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Число культурно-массовых мероприятий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Число любительских объединений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Количество выданных документов и их копий, выполненных справок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5820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Публикация в СМИ и на сайтах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5775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36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a_MonumentoNr</vt:lpstr>
      <vt:lpstr>Franklin Gothic Book</vt:lpstr>
      <vt:lpstr>Franklin Gothic Medium</vt:lpstr>
      <vt:lpstr>Wingdings 2</vt:lpstr>
      <vt:lpstr>Трек</vt:lpstr>
      <vt:lpstr>Красноуфимская Центральная районная библиотека</vt:lpstr>
      <vt:lpstr>Число читателей библиотек</vt:lpstr>
      <vt:lpstr>Посещения библиотек</vt:lpstr>
      <vt:lpstr>Состояние кадров</vt:lpstr>
      <vt:lpstr>Число культурно-массовых мероприятий</vt:lpstr>
      <vt:lpstr>Число любительских объединений</vt:lpstr>
      <vt:lpstr>Количество выданных документов и их копий, выполненных справок</vt:lpstr>
      <vt:lpstr>Публикация в СМИ и на сайтах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Direktor</cp:lastModifiedBy>
  <cp:revision>24</cp:revision>
  <dcterms:created xsi:type="dcterms:W3CDTF">2016-04-15T04:39:23Z</dcterms:created>
  <dcterms:modified xsi:type="dcterms:W3CDTF">2016-04-15T08:26:20Z</dcterms:modified>
</cp:coreProperties>
</file>