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279" r:id="rId3"/>
    <p:sldId id="280" r:id="rId4"/>
    <p:sldId id="278" r:id="rId5"/>
    <p:sldId id="284" r:id="rId6"/>
    <p:sldId id="296" r:id="rId7"/>
    <p:sldId id="298" r:id="rId8"/>
    <p:sldId id="297" r:id="rId9"/>
    <p:sldId id="286" r:id="rId10"/>
    <p:sldId id="282" r:id="rId11"/>
    <p:sldId id="299" r:id="rId12"/>
    <p:sldId id="271" r:id="rId13"/>
    <p:sldId id="266" r:id="rId14"/>
    <p:sldId id="258" r:id="rId15"/>
    <p:sldId id="273" r:id="rId16"/>
    <p:sldId id="294" r:id="rId17"/>
    <p:sldId id="295" r:id="rId18"/>
    <p:sldId id="267" r:id="rId19"/>
    <p:sldId id="274" r:id="rId20"/>
    <p:sldId id="275" r:id="rId21"/>
    <p:sldId id="268" r:id="rId22"/>
    <p:sldId id="269" r:id="rId23"/>
    <p:sldId id="260" r:id="rId24"/>
    <p:sldId id="270" r:id="rId25"/>
    <p:sldId id="261" r:id="rId26"/>
    <p:sldId id="276" r:id="rId27"/>
    <p:sldId id="262" r:id="rId28"/>
    <p:sldId id="257" r:id="rId2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90"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22"/>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23"/>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24"/>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25"/>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Прямоугольник 26"/>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Скругленный прямоугольник 29"/>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Скругленный прямоугольник 30"/>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Прямоугольник 6"/>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Прямоугольник 9"/>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Прямоугольник 10"/>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Прямоугольник 18"/>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6CC4210C-297E-4425-A13D-8DD004910C00}" type="datetimeFigureOut">
              <a:rPr lang="ru-RU"/>
              <a:pPr>
                <a:defRPr/>
              </a:pPr>
              <a:t>15.04.2016</a:t>
            </a:fld>
            <a:endParaRPr lang="ru-RU"/>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F0DC9466-DC50-4511-99A2-15443E1BAD4C}" type="slidenum">
              <a:rPr lang="ru-RU"/>
              <a:pPr>
                <a:defRPr/>
              </a:pPr>
              <a:t>‹#›</a:t>
            </a:fld>
            <a:endParaRPr lang="ru-RU"/>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DC542DA6-FEA3-4443-A4C3-F6BBCA03429C}" type="datetimeFigureOut">
              <a:rPr lang="ru-RU"/>
              <a:pPr>
                <a:defRPr/>
              </a:pPr>
              <a:t>15.04.2016</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E1F576D2-F626-481E-A3E9-46EB8AD106BD}" type="slidenum">
              <a:rPr lang="ru-RU"/>
              <a:pPr>
                <a:defRPr/>
              </a:pPr>
              <a:t>‹#›</a:t>
            </a:fld>
            <a:endParaRPr lang="ru-RU"/>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4CA1F10D-8FE8-4070-AD50-EF97C4257907}" type="datetimeFigureOut">
              <a:rPr lang="ru-RU"/>
              <a:pPr>
                <a:defRPr/>
              </a:pPr>
              <a:t>15.04.2016</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D4D2A838-E0F5-406F-AFAE-27F4275D9B63}" type="slidenum">
              <a:rPr lang="ru-RU"/>
              <a:pPr>
                <a:defRPr/>
              </a:pPr>
              <a:t>‹#›</a:t>
            </a:fld>
            <a:endParaRPr lang="ru-RU"/>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CED58EFC-BE86-4B6F-9DD5-185ADCF0559B}" type="datetimeFigureOut">
              <a:rPr lang="ru-RU"/>
              <a:pPr>
                <a:defRPr/>
              </a:pPr>
              <a:t>15.04.2016</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E5AAB85D-B001-4D44-A660-2C045B560D7C}" type="slidenum">
              <a:rPr lang="ru-RU"/>
              <a:pPr>
                <a:defRPr/>
              </a:pPr>
              <a:t>‹#›</a:t>
            </a:fld>
            <a:endParaRPr lang="ru-RU"/>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1F5DDCFA-8DFA-4BF5-9B58-6B008CABE4DB}" type="datetimeFigureOut">
              <a:rPr lang="ru-RU"/>
              <a:pPr>
                <a:defRPr/>
              </a:pPr>
              <a:t>15.04.2016</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AA08457F-BFEE-4134-B7A6-E8248B75FF77}" type="slidenum">
              <a:rPr lang="ru-RU"/>
              <a:pPr>
                <a:defRPr/>
              </a:pPr>
              <a:t>‹#›</a:t>
            </a:fld>
            <a:endParaRPr lang="ru-RU"/>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7F9095A0-3585-4038-B93B-4B24B3A532BC}" type="datetimeFigureOut">
              <a:rPr lang="ru-RU"/>
              <a:pPr>
                <a:defRPr/>
              </a:pPr>
              <a:t>15.04.2016</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68CCB680-E266-4932-980D-6147C3C16120}" type="slidenum">
              <a:rPr lang="ru-RU"/>
              <a:pPr>
                <a:defRPr/>
              </a:pPr>
              <a:t>‹#›</a:t>
            </a:fld>
            <a:endParaRPr lang="ru-RU"/>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332A0B69-EC0E-4F1C-8C2D-DD3D3ED1FB63}" type="datetimeFigureOut">
              <a:rPr lang="ru-RU"/>
              <a:pPr>
                <a:defRPr/>
              </a:pPr>
              <a:t>15.04.2016</a:t>
            </a:fld>
            <a:endParaRPr lang="ru-RU"/>
          </a:p>
        </p:txBody>
      </p:sp>
      <p:sp>
        <p:nvSpPr>
          <p:cNvPr id="8" name="Номер слайда 26"/>
          <p:cNvSpPr>
            <a:spLocks noGrp="1"/>
          </p:cNvSpPr>
          <p:nvPr>
            <p:ph type="sldNum" sz="quarter" idx="11"/>
          </p:nvPr>
        </p:nvSpPr>
        <p:spPr/>
        <p:txBody>
          <a:bodyPr rtlCol="0"/>
          <a:lstStyle>
            <a:lvl1pPr>
              <a:defRPr/>
            </a:lvl1pPr>
          </a:lstStyle>
          <a:p>
            <a:pPr>
              <a:defRPr/>
            </a:pPr>
            <a:fld id="{596AD967-BDB3-4BF7-9660-203F39622006}"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5176A98E-D51C-4E47-BE8B-3497461145D3}" type="datetimeFigureOut">
              <a:rPr lang="ru-RU"/>
              <a:pPr>
                <a:defRPr/>
              </a:pPr>
              <a:t>15.04.2016</a:t>
            </a:fld>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9C1E1D1B-1F09-4266-805B-9C03E7102352}" type="slidenum">
              <a:rPr lang="ru-RU"/>
              <a:pPr>
                <a:defRPr/>
              </a:pPr>
              <a:t>‹#›</a:t>
            </a:fld>
            <a:endParaRPr lang="ru-RU"/>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0ACFDB20-FD77-46F9-880D-AFE73C7454E7}" type="datetimeFigureOut">
              <a:rPr lang="ru-RU"/>
              <a:pPr>
                <a:defRPr/>
              </a:pPr>
              <a:t>15.04.2016</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22"/>
          <p:cNvSpPr>
            <a:spLocks noGrp="1"/>
          </p:cNvSpPr>
          <p:nvPr>
            <p:ph type="sldNum" sz="quarter" idx="12"/>
          </p:nvPr>
        </p:nvSpPr>
        <p:spPr/>
        <p:txBody>
          <a:bodyPr/>
          <a:lstStyle>
            <a:lvl1pPr>
              <a:defRPr/>
            </a:lvl1pPr>
          </a:lstStyle>
          <a:p>
            <a:pPr>
              <a:defRPr/>
            </a:pPr>
            <a:fld id="{F457F9F6-B23F-44D4-BF3C-B72E9458DAF0}" type="slidenum">
              <a:rPr lang="ru-RU"/>
              <a:pPr>
                <a:defRPr/>
              </a:pPr>
              <a:t>‹#›</a:t>
            </a:fld>
            <a:endParaRPr lang="ru-RU"/>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681D510F-1113-422B-A56F-E8C985DFFEAC}" type="datetimeFigureOut">
              <a:rPr lang="ru-RU"/>
              <a:pPr>
                <a:defRPr/>
              </a:pPr>
              <a:t>15.04.2016</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4545BDFF-4C5C-4070-B827-667F196E3B66}" type="slidenum">
              <a:rPr lang="ru-RU"/>
              <a:pPr>
                <a:defRPr/>
              </a:pPr>
              <a:t>‹#›</a:t>
            </a:fld>
            <a:endParaRPr lang="ru-RU"/>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943DADC5-3566-418B-983C-3A22185EB9B5}" type="datetimeFigureOut">
              <a:rPr lang="ru-RU"/>
              <a:pPr>
                <a:defRPr/>
              </a:pPr>
              <a:t>15.04.2016</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2A439B4B-9D2C-446D-921F-6D5D79827B7F}" type="slidenum">
              <a:rPr lang="ru-RU"/>
              <a:pPr>
                <a:defRPr/>
              </a:pPr>
              <a:t>‹#›</a:t>
            </a:fld>
            <a:endParaRPr lang="ru-RU"/>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942E917A-91A1-429E-BE9D-1242B5ED8C85}" type="datetimeFigureOut">
              <a:rPr lang="ru-RU"/>
              <a:pPr>
                <a:defRPr/>
              </a:pPr>
              <a:t>15.04.2016</a:t>
            </a:fld>
            <a:endParaRPr lang="ru-RU"/>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ru-RU"/>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FE8250E-2BA9-478E-99AD-86F7A8AECA8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73" r:id="rId5"/>
    <p:sldLayoutId id="2147483674" r:id="rId6"/>
    <p:sldLayoutId id="2147483668" r:id="rId7"/>
    <p:sldLayoutId id="2147483667" r:id="rId8"/>
    <p:sldLayoutId id="2147483666" r:id="rId9"/>
    <p:sldLayoutId id="2147483665" r:id="rId10"/>
    <p:sldLayoutId id="2147483664" r:id="rId11"/>
  </p:sldLayoutIdLst>
  <p:transition spd="med">
    <p:fade/>
  </p:transition>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3"/>
          <p:cNvSpPr>
            <a:spLocks noGrp="1"/>
          </p:cNvSpPr>
          <p:nvPr>
            <p:ph type="ctrTitle"/>
          </p:nvPr>
        </p:nvSpPr>
        <p:spPr>
          <a:xfrm>
            <a:off x="428625" y="642938"/>
            <a:ext cx="8458200" cy="3014662"/>
          </a:xfrm>
        </p:spPr>
        <p:txBody>
          <a:bodyPr/>
          <a:lstStyle/>
          <a:p>
            <a:pPr algn="ctr" eaLnBrk="1" hangingPunct="1"/>
            <a:r>
              <a:rPr lang="ru-RU" sz="3600" smtClean="0"/>
              <a:t> </a:t>
            </a:r>
            <a:r>
              <a:rPr lang="ru-RU" sz="3600" smtClean="0">
                <a:latin typeface="Arial" charset="0"/>
              </a:rPr>
              <a:t>Деятельность</a:t>
            </a:r>
            <a:r>
              <a:rPr lang="ru-RU" sz="3600" smtClean="0"/>
              <a:t> учреждений культуры  </a:t>
            </a:r>
            <a:r>
              <a:rPr lang="ru-RU" sz="3600" smtClean="0">
                <a:latin typeface="Arial" charset="0"/>
              </a:rPr>
              <a:t>по созданию имиджа </a:t>
            </a:r>
            <a:r>
              <a:rPr lang="ru-RU" sz="3600" smtClean="0"/>
              <a:t>Муниципального образования Красноуфимский округ за 2015 год </a:t>
            </a:r>
          </a:p>
        </p:txBody>
      </p:sp>
      <p:pic>
        <p:nvPicPr>
          <p:cNvPr id="13314" name="Picture 2" descr="C:\Users\1\Downloads\61.jpg"/>
          <p:cNvPicPr>
            <a:picLocks noChangeAspect="1" noChangeArrowheads="1"/>
          </p:cNvPicPr>
          <p:nvPr/>
        </p:nvPicPr>
        <p:blipFill>
          <a:blip r:embed="rId2"/>
          <a:srcRect t="23438"/>
          <a:stretch>
            <a:fillRect/>
          </a:stretch>
        </p:blipFill>
        <p:spPr bwMode="auto">
          <a:xfrm>
            <a:off x="3929063" y="4286250"/>
            <a:ext cx="1785937" cy="22367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313" y="1643063"/>
            <a:ext cx="8643937" cy="4930775"/>
          </a:xfrm>
        </p:spPr>
        <p:txBody>
          <a:bodyPr>
            <a:normAutofit fontScale="55000" lnSpcReduction="20000"/>
          </a:bodyPr>
          <a:lstStyle/>
          <a:p>
            <a:pPr marL="365760" indent="-256032" eaLnBrk="1" fontAlgn="auto" hangingPunct="1">
              <a:spcAft>
                <a:spcPts val="0"/>
              </a:spcAft>
              <a:buClr>
                <a:schemeClr val="accent3"/>
              </a:buClr>
              <a:buFont typeface="Georgia"/>
              <a:buNone/>
              <a:defRPr/>
            </a:pPr>
            <a:r>
              <a:rPr lang="ru-RU" sz="5900" dirty="0" smtClean="0"/>
              <a:t>На сельские библиотеки МО </a:t>
            </a:r>
            <a:r>
              <a:rPr lang="ru-RU" sz="5900" dirty="0" err="1" smtClean="0"/>
              <a:t>Красноуфимский</a:t>
            </a:r>
            <a:r>
              <a:rPr lang="ru-RU" sz="5900" dirty="0" smtClean="0"/>
              <a:t> округ выделено: </a:t>
            </a:r>
          </a:p>
          <a:p>
            <a:pPr marL="365760" indent="-256032" eaLnBrk="1" fontAlgn="auto" hangingPunct="1">
              <a:spcAft>
                <a:spcPts val="0"/>
              </a:spcAft>
              <a:buClr>
                <a:schemeClr val="accent3"/>
              </a:buClr>
              <a:buFont typeface="Georgia"/>
              <a:buChar char="•"/>
              <a:defRPr/>
            </a:pPr>
            <a:endParaRPr lang="ru-RU" sz="3800" dirty="0" smtClean="0"/>
          </a:p>
          <a:p>
            <a:pPr marL="365760" indent="-256032" eaLnBrk="1" fontAlgn="auto" hangingPunct="1">
              <a:spcAft>
                <a:spcPts val="0"/>
              </a:spcAft>
              <a:buClr>
                <a:schemeClr val="accent3"/>
              </a:buClr>
              <a:buFont typeface="Georgia"/>
              <a:buChar char="•"/>
              <a:defRPr/>
            </a:pPr>
            <a:r>
              <a:rPr lang="ru-RU" sz="3600" dirty="0" smtClean="0"/>
              <a:t>732,8</a:t>
            </a:r>
            <a:r>
              <a:rPr lang="ru-RU" sz="3800" dirty="0" smtClean="0"/>
              <a:t> тысяч рублей (за счет средств областного бюджета )</a:t>
            </a:r>
          </a:p>
          <a:p>
            <a:pPr marL="365760" indent="-256032" eaLnBrk="1" fontAlgn="auto" hangingPunct="1">
              <a:spcAft>
                <a:spcPts val="0"/>
              </a:spcAft>
              <a:buClr>
                <a:schemeClr val="accent3"/>
              </a:buClr>
              <a:buFont typeface="Georgia"/>
              <a:buChar char="•"/>
              <a:defRPr/>
            </a:pPr>
            <a:r>
              <a:rPr lang="ru-RU" sz="3600" dirty="0" smtClean="0"/>
              <a:t>732, 794 </a:t>
            </a:r>
            <a:r>
              <a:rPr lang="ru-RU" sz="3800" dirty="0" smtClean="0"/>
              <a:t>тысячи рублей (за счет средств федерального бюджета )</a:t>
            </a:r>
          </a:p>
          <a:p>
            <a:pPr marL="365760" indent="-256032" eaLnBrk="1" fontAlgn="auto" hangingPunct="1">
              <a:spcAft>
                <a:spcPts val="0"/>
              </a:spcAft>
              <a:buClr>
                <a:schemeClr val="accent3"/>
              </a:buClr>
              <a:buFont typeface="Georgia"/>
              <a:buChar char="•"/>
              <a:defRPr/>
            </a:pPr>
            <a:endParaRPr lang="ru-RU" sz="3800" dirty="0" smtClean="0"/>
          </a:p>
          <a:p>
            <a:pPr marL="365760" indent="-256032" eaLnBrk="1" fontAlgn="auto" hangingPunct="1">
              <a:spcAft>
                <a:spcPts val="0"/>
              </a:spcAft>
              <a:buClr>
                <a:schemeClr val="accent3"/>
              </a:buClr>
              <a:buFont typeface="Georgia"/>
              <a:buNone/>
              <a:defRPr/>
            </a:pPr>
            <a:endParaRPr lang="ru-RU" sz="3200" dirty="0" smtClean="0"/>
          </a:p>
          <a:p>
            <a:pPr marL="365760" indent="-256032" eaLnBrk="1" fontAlgn="auto" hangingPunct="1">
              <a:spcAft>
                <a:spcPts val="0"/>
              </a:spcAft>
              <a:buClr>
                <a:schemeClr val="accent3"/>
              </a:buClr>
              <a:buFont typeface="Georgia"/>
              <a:buNone/>
              <a:defRPr/>
            </a:pPr>
            <a:endParaRPr lang="ru-RU" sz="3200" dirty="0" smtClean="0"/>
          </a:p>
          <a:p>
            <a:pPr marL="365760" indent="-256032" eaLnBrk="1" fontAlgn="auto" hangingPunct="1">
              <a:spcAft>
                <a:spcPts val="0"/>
              </a:spcAft>
              <a:buClr>
                <a:schemeClr val="accent3"/>
              </a:buClr>
              <a:buFont typeface="Georgia"/>
              <a:buChar char="•"/>
              <a:defRPr/>
            </a:pPr>
            <a:r>
              <a:rPr lang="ru-RU" sz="3200" dirty="0" smtClean="0"/>
              <a:t>Приобретено     компьютерное оборудование  на сумму 638136,5 рублей</a:t>
            </a:r>
          </a:p>
          <a:p>
            <a:pPr marL="365760" indent="-256032" eaLnBrk="1" fontAlgn="auto" hangingPunct="1">
              <a:spcAft>
                <a:spcPts val="0"/>
              </a:spcAft>
              <a:buClr>
                <a:schemeClr val="accent3"/>
              </a:buClr>
              <a:buFont typeface="Georgia"/>
              <a:buNone/>
              <a:defRPr/>
            </a:pPr>
            <a:endParaRPr lang="ru-RU" sz="3200" dirty="0" smtClean="0"/>
          </a:p>
          <a:p>
            <a:pPr marL="365760" indent="-256032" eaLnBrk="1" fontAlgn="auto" hangingPunct="1">
              <a:spcAft>
                <a:spcPts val="0"/>
              </a:spcAft>
              <a:buClr>
                <a:schemeClr val="accent3"/>
              </a:buClr>
              <a:buFont typeface="Georgia"/>
              <a:buChar char="•"/>
              <a:defRPr/>
            </a:pPr>
            <a:r>
              <a:rPr lang="ru-RU" sz="3200" dirty="0" smtClean="0"/>
              <a:t>Приобретены лицензионные программы на общую сумму 337903,8 рублей</a:t>
            </a:r>
          </a:p>
          <a:p>
            <a:pPr marL="365760" indent="-256032" eaLnBrk="1" fontAlgn="auto" hangingPunct="1">
              <a:spcAft>
                <a:spcPts val="0"/>
              </a:spcAft>
              <a:buClr>
                <a:schemeClr val="accent3"/>
              </a:buClr>
              <a:buFont typeface="Georgia"/>
              <a:buChar char="•"/>
              <a:defRPr/>
            </a:pPr>
            <a:endParaRPr lang="ru-RU" sz="3200" dirty="0" smtClean="0"/>
          </a:p>
          <a:p>
            <a:pPr marL="365760" indent="-256032" eaLnBrk="1" fontAlgn="auto" hangingPunct="1">
              <a:spcAft>
                <a:spcPts val="0"/>
              </a:spcAft>
              <a:buClr>
                <a:schemeClr val="accent3"/>
              </a:buClr>
              <a:buFont typeface="Georgia"/>
              <a:buChar char="•"/>
              <a:defRPr/>
            </a:pPr>
            <a:r>
              <a:rPr lang="ru-RU" sz="3200" dirty="0" smtClean="0"/>
              <a:t>Укомплектован книжный фонд на общую сумму 397499.7 рублей, </a:t>
            </a:r>
          </a:p>
          <a:p>
            <a:pPr marL="365760" indent="-256032" eaLnBrk="1" fontAlgn="auto" hangingPunct="1">
              <a:spcAft>
                <a:spcPts val="0"/>
              </a:spcAft>
              <a:buClr>
                <a:schemeClr val="accent3"/>
              </a:buClr>
              <a:buFont typeface="Georgia"/>
              <a:buChar char="•"/>
              <a:defRPr/>
            </a:pPr>
            <a:endParaRPr lang="ru-RU" sz="3200" dirty="0" smtClean="0"/>
          </a:p>
          <a:p>
            <a:pPr marL="365760" indent="-256032" eaLnBrk="1" fontAlgn="auto" hangingPunct="1">
              <a:spcAft>
                <a:spcPts val="0"/>
              </a:spcAft>
              <a:buClr>
                <a:schemeClr val="accent3"/>
              </a:buClr>
              <a:buFont typeface="Georgia"/>
              <a:buChar char="•"/>
              <a:defRPr/>
            </a:pPr>
            <a:r>
              <a:rPr lang="ru-RU" sz="3200" dirty="0" smtClean="0"/>
              <a:t>Приобретено электронных книг на общую сумму 45.0 тысяч рублей. </a:t>
            </a:r>
            <a:endParaRPr lang="ru-RU" sz="3200" dirty="0"/>
          </a:p>
        </p:txBody>
      </p:sp>
      <p:sp>
        <p:nvSpPr>
          <p:cNvPr id="4" name="Заголовок 1"/>
          <p:cNvSpPr txBox="1">
            <a:spLocks/>
          </p:cNvSpPr>
          <p:nvPr/>
        </p:nvSpPr>
        <p:spPr>
          <a:xfrm>
            <a:off x="500063" y="428625"/>
            <a:ext cx="8229600" cy="1138238"/>
          </a:xfrm>
          <a:prstGeom prst="rect">
            <a:avLst/>
          </a:prstGeom>
        </p:spPr>
        <p:txBody>
          <a:bodyPr anchor="ctr">
            <a:normAutofit/>
          </a:bodyPr>
          <a:lstStyle/>
          <a:p>
            <a:pPr algn="ctr" fontAlgn="auto">
              <a:spcAft>
                <a:spcPts val="0"/>
              </a:spcAft>
              <a:defRPr/>
            </a:pPr>
            <a:r>
              <a:rPr lang="ru-RU" sz="4000" dirty="0">
                <a:solidFill>
                  <a:schemeClr val="tx2"/>
                </a:solidFill>
                <a:latin typeface="+mj-lt"/>
                <a:ea typeface="+mj-ea"/>
                <a:cs typeface="+mj-cs"/>
              </a:rPr>
              <a:t>Итоги работы в 2015 году</a:t>
            </a:r>
          </a:p>
        </p:txBody>
      </p:sp>
      <p:cxnSp>
        <p:nvCxnSpPr>
          <p:cNvPr id="6" name="Прямая соединительная линия 5"/>
          <p:cNvCxnSpPr/>
          <p:nvPr/>
        </p:nvCxnSpPr>
        <p:spPr>
          <a:xfrm>
            <a:off x="1500188" y="1428750"/>
            <a:ext cx="62865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a:xfrm>
            <a:off x="4787900" y="1916113"/>
            <a:ext cx="4043363" cy="3714750"/>
          </a:xfrm>
        </p:spPr>
        <p:txBody>
          <a:bodyPr/>
          <a:lstStyle/>
          <a:p>
            <a:pPr eaLnBrk="1" hangingPunct="1"/>
            <a:r>
              <a:rPr lang="ru-RU" sz="1800" smtClean="0">
                <a:latin typeface="Georgia" pitchFamily="18" charset="0"/>
              </a:rPr>
              <a:t>Библиотекарь д. Русский Усть-Маш Шаровская Л. П. побывала на </a:t>
            </a:r>
            <a:r>
              <a:rPr lang="en-US" sz="1800" smtClean="0">
                <a:latin typeface="Georgia" pitchFamily="18" charset="0"/>
              </a:rPr>
              <a:t>XI</a:t>
            </a:r>
            <a:r>
              <a:rPr lang="ru-RU" sz="1800" smtClean="0">
                <a:latin typeface="Georgia" pitchFamily="18" charset="0"/>
              </a:rPr>
              <a:t> Павленковских чтениях «Павленковские библиотеки – культурное наследие российской провинции»  с</a:t>
            </a:r>
            <a:r>
              <a:rPr lang="ru-RU" sz="1800" b="1" smtClean="0">
                <a:latin typeface="Georgia" pitchFamily="18" charset="0"/>
              </a:rPr>
              <a:t> </a:t>
            </a:r>
            <a:r>
              <a:rPr lang="ru-RU" sz="1800" smtClean="0">
                <a:latin typeface="Georgia" pitchFamily="18" charset="0"/>
              </a:rPr>
              <a:t>6 по 9 октября в г. Брянске и Республике Беларусь и выступила там с докладом «Помощь Павленковского движения в деятельности Русскоустьмашской библиотеки».</a:t>
            </a:r>
          </a:p>
        </p:txBody>
      </p:sp>
      <p:pic>
        <p:nvPicPr>
          <p:cNvPr id="25602" name="Picture 2" descr="C:\Users\1\Downloads\Шаровская Людмила Павловна (Русский Усть-Маш).jpg"/>
          <p:cNvPicPr>
            <a:picLocks noChangeAspect="1" noChangeArrowheads="1"/>
          </p:cNvPicPr>
          <p:nvPr/>
        </p:nvPicPr>
        <p:blipFill>
          <a:blip r:embed="rId2"/>
          <a:srcRect/>
          <a:stretch>
            <a:fillRect/>
          </a:stretch>
        </p:blipFill>
        <p:spPr bwMode="auto">
          <a:xfrm>
            <a:off x="1428750" y="1357313"/>
            <a:ext cx="3268663" cy="45148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a:xfrm>
            <a:off x="0" y="285750"/>
            <a:ext cx="9144000" cy="1781175"/>
          </a:xfrm>
        </p:spPr>
        <p:txBody>
          <a:bodyPr/>
          <a:lstStyle/>
          <a:p>
            <a:pPr algn="ctr" eaLnBrk="1" hangingPunct="1"/>
            <a:r>
              <a:rPr lang="ru-RU" sz="2400" smtClean="0"/>
              <a:t>Областной отборочный тур </a:t>
            </a:r>
            <a:r>
              <a:rPr lang="en-US" sz="2400" smtClean="0"/>
              <a:t>XIII</a:t>
            </a:r>
            <a:r>
              <a:rPr lang="ru-RU" sz="2400" smtClean="0"/>
              <a:t> конкурс  молодых исполнителей «Песня не знает границ» </a:t>
            </a:r>
            <a:br>
              <a:rPr lang="ru-RU" sz="2400" smtClean="0"/>
            </a:br>
            <a:r>
              <a:rPr lang="ru-RU" sz="2400" smtClean="0"/>
              <a:t>Западный управленческий округ  г. Ревда</a:t>
            </a:r>
          </a:p>
        </p:txBody>
      </p:sp>
      <p:sp>
        <p:nvSpPr>
          <p:cNvPr id="36866" name="Содержимое 2"/>
          <p:cNvSpPr>
            <a:spLocks noGrp="1"/>
          </p:cNvSpPr>
          <p:nvPr>
            <p:ph idx="1"/>
          </p:nvPr>
        </p:nvSpPr>
        <p:spPr>
          <a:xfrm>
            <a:off x="1357313" y="4357688"/>
            <a:ext cx="4429125" cy="2786062"/>
          </a:xfrm>
        </p:spPr>
        <p:txBody>
          <a:bodyPr/>
          <a:lstStyle/>
          <a:p>
            <a:pPr eaLnBrk="1" hangingPunct="1">
              <a:buFont typeface="Georgia" pitchFamily="18" charset="0"/>
              <a:buNone/>
            </a:pPr>
            <a:r>
              <a:rPr lang="ru-RU" smtClean="0"/>
              <a:t>Сорокина Светлана                         </a:t>
            </a:r>
            <a:r>
              <a:rPr lang="ru-RU" sz="1800" smtClean="0"/>
              <a:t>Организационо-методический центр по культуре и народному творчеству</a:t>
            </a:r>
            <a:endParaRPr lang="ru-RU" sz="2000" smtClean="0"/>
          </a:p>
          <a:p>
            <a:pPr eaLnBrk="1" hangingPunct="1">
              <a:buFont typeface="Georgia" pitchFamily="18" charset="0"/>
              <a:buNone/>
            </a:pPr>
            <a:endParaRPr lang="ru-RU" sz="2000" smtClean="0"/>
          </a:p>
        </p:txBody>
      </p:sp>
      <p:pic>
        <p:nvPicPr>
          <p:cNvPr id="36867" name="Picture 1" descr="C:\Users\1\Desktop\IMG_1724.jpg"/>
          <p:cNvPicPr>
            <a:picLocks noChangeAspect="1" noChangeArrowheads="1"/>
          </p:cNvPicPr>
          <p:nvPr/>
        </p:nvPicPr>
        <p:blipFill>
          <a:blip r:embed="rId2"/>
          <a:srcRect l="4274" t="8546" r="5978"/>
          <a:stretch>
            <a:fillRect/>
          </a:stretch>
        </p:blipFill>
        <p:spPr bwMode="auto">
          <a:xfrm>
            <a:off x="5500688" y="2000250"/>
            <a:ext cx="3000375" cy="45862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500063" y="714375"/>
            <a:ext cx="8229600" cy="1066800"/>
          </a:xfrm>
        </p:spPr>
        <p:txBody>
          <a:bodyPr/>
          <a:lstStyle/>
          <a:p>
            <a:pPr algn="ctr" eaLnBrk="1" hangingPunct="1"/>
            <a:r>
              <a:rPr lang="en-US" sz="2800" smtClean="0"/>
              <a:t>VII</a:t>
            </a:r>
            <a:r>
              <a:rPr lang="ru-RU" sz="2800" smtClean="0"/>
              <a:t> областной фестиваль национальных культур                           «Мы живём на Урале», г.Екатеринбург</a:t>
            </a:r>
          </a:p>
        </p:txBody>
      </p:sp>
      <p:sp>
        <p:nvSpPr>
          <p:cNvPr id="37890" name="Содержимое 2"/>
          <p:cNvSpPr>
            <a:spLocks noGrp="1"/>
          </p:cNvSpPr>
          <p:nvPr>
            <p:ph idx="1"/>
          </p:nvPr>
        </p:nvSpPr>
        <p:spPr>
          <a:xfrm>
            <a:off x="4429125" y="2214563"/>
            <a:ext cx="4714875" cy="1357312"/>
          </a:xfrm>
        </p:spPr>
        <p:txBody>
          <a:bodyPr/>
          <a:lstStyle/>
          <a:p>
            <a:pPr eaLnBrk="1" hangingPunct="1">
              <a:buFont typeface="Georgia" pitchFamily="18" charset="0"/>
              <a:buNone/>
            </a:pPr>
            <a:r>
              <a:rPr lang="ru-RU" sz="1800" smtClean="0"/>
              <a:t>Ансамбль русской песни «Дуняша»</a:t>
            </a:r>
          </a:p>
          <a:p>
            <a:pPr eaLnBrk="1" hangingPunct="1">
              <a:buFont typeface="Georgia" pitchFamily="18" charset="0"/>
              <a:buNone/>
            </a:pPr>
            <a:r>
              <a:rPr lang="ru-RU" sz="1800" smtClean="0"/>
              <a:t>(рук.Балдин В.В.), Криулинский СДК</a:t>
            </a:r>
          </a:p>
          <a:p>
            <a:pPr eaLnBrk="1" hangingPunct="1">
              <a:buFont typeface="Georgia" pitchFamily="18" charset="0"/>
              <a:buNone/>
            </a:pPr>
            <a:endParaRPr lang="ru-RU" sz="1800" smtClean="0"/>
          </a:p>
          <a:p>
            <a:pPr eaLnBrk="1" hangingPunct="1">
              <a:buFont typeface="Georgia" pitchFamily="18" charset="0"/>
              <a:buNone/>
            </a:pPr>
            <a:r>
              <a:rPr lang="ru-RU" sz="1800" smtClean="0"/>
              <a:t>Диплом </a:t>
            </a:r>
            <a:r>
              <a:rPr lang="en-US" sz="1800" smtClean="0"/>
              <a:t>II</a:t>
            </a:r>
            <a:r>
              <a:rPr lang="ru-RU" sz="1800" smtClean="0"/>
              <a:t> степени                         </a:t>
            </a:r>
          </a:p>
          <a:p>
            <a:pPr eaLnBrk="1" hangingPunct="1">
              <a:buFont typeface="Georgia" pitchFamily="18" charset="0"/>
              <a:buNone/>
            </a:pPr>
            <a:endParaRPr lang="ru-RU" sz="1800" smtClean="0"/>
          </a:p>
        </p:txBody>
      </p:sp>
      <p:pic>
        <p:nvPicPr>
          <p:cNvPr id="37891" name="Picture 3" descr="C:\Users\1\AppData\Roaming\Skype\dk-1-2014\media_messaging\media_cache_v2\^1593AE6A83FB4448F1267DFD0960177B06ACBF746F2E284DF8^pimgpsh_fullsize_distr.jpg"/>
          <p:cNvPicPr>
            <a:picLocks noChangeAspect="1" noChangeArrowheads="1"/>
          </p:cNvPicPr>
          <p:nvPr/>
        </p:nvPicPr>
        <p:blipFill>
          <a:blip r:embed="rId2"/>
          <a:srcRect/>
          <a:stretch>
            <a:fillRect/>
          </a:stretch>
        </p:blipFill>
        <p:spPr bwMode="auto">
          <a:xfrm>
            <a:off x="357188" y="1928813"/>
            <a:ext cx="4071937" cy="2289175"/>
          </a:xfrm>
          <a:prstGeom prst="rect">
            <a:avLst/>
          </a:prstGeom>
          <a:noFill/>
          <a:ln w="9525">
            <a:noFill/>
            <a:miter lim="800000"/>
            <a:headEnd/>
            <a:tailEnd/>
          </a:ln>
        </p:spPr>
      </p:pic>
      <p:sp>
        <p:nvSpPr>
          <p:cNvPr id="37892" name="Прямоугольник 7"/>
          <p:cNvSpPr>
            <a:spLocks noChangeArrowheads="1"/>
          </p:cNvSpPr>
          <p:nvPr/>
        </p:nvSpPr>
        <p:spPr bwMode="auto">
          <a:xfrm>
            <a:off x="500063" y="5429250"/>
            <a:ext cx="4572000" cy="923925"/>
          </a:xfrm>
          <a:prstGeom prst="rect">
            <a:avLst/>
          </a:prstGeom>
          <a:noFill/>
          <a:ln w="9525">
            <a:noFill/>
            <a:miter lim="800000"/>
            <a:headEnd/>
            <a:tailEnd/>
          </a:ln>
        </p:spPr>
        <p:txBody>
          <a:bodyPr>
            <a:spAutoFit/>
          </a:bodyPr>
          <a:lstStyle/>
          <a:p>
            <a:r>
              <a:rPr lang="ru-RU">
                <a:latin typeface="Georgia" pitchFamily="18" charset="0"/>
              </a:rPr>
              <a:t>Вокальный ансамбль «Тан Нурлары» (рук.Магасумова Э.Ф.), </a:t>
            </a:r>
          </a:p>
          <a:p>
            <a:r>
              <a:rPr lang="ru-RU">
                <a:latin typeface="Georgia" pitchFamily="18" charset="0"/>
              </a:rPr>
              <a:t>Тат. Еманзельгинский клуб</a:t>
            </a:r>
          </a:p>
        </p:txBody>
      </p:sp>
      <p:pic>
        <p:nvPicPr>
          <p:cNvPr id="37893" name="Рисунок 8" descr="F:\коллектив\Вокальный коллектив тан нурлары.jpg"/>
          <p:cNvPicPr>
            <a:picLocks noChangeAspect="1" noChangeArrowheads="1"/>
          </p:cNvPicPr>
          <p:nvPr/>
        </p:nvPicPr>
        <p:blipFill>
          <a:blip r:embed="rId3"/>
          <a:srcRect t="19020" r="1051" b="13661"/>
          <a:stretch>
            <a:fillRect/>
          </a:stretch>
        </p:blipFill>
        <p:spPr bwMode="auto">
          <a:xfrm>
            <a:off x="4754563" y="4500563"/>
            <a:ext cx="4176712" cy="21320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142875" y="642938"/>
            <a:ext cx="8786813" cy="1066800"/>
          </a:xfrm>
        </p:spPr>
        <p:txBody>
          <a:bodyPr/>
          <a:lstStyle/>
          <a:p>
            <a:pPr algn="ctr" eaLnBrk="1" hangingPunct="1"/>
            <a:r>
              <a:rPr lang="en-US" sz="2800" smtClean="0"/>
              <a:t>IX</a:t>
            </a:r>
            <a:r>
              <a:rPr lang="ru-RU" sz="2800" smtClean="0"/>
              <a:t> Открытый межрегиональный фестиваль татарского народного творчества им. Сардии Нигаматовой с. Аракаево</a:t>
            </a:r>
          </a:p>
        </p:txBody>
      </p:sp>
      <p:sp>
        <p:nvSpPr>
          <p:cNvPr id="38914" name="Содержимое 2"/>
          <p:cNvSpPr>
            <a:spLocks noGrp="1"/>
          </p:cNvSpPr>
          <p:nvPr>
            <p:ph idx="1"/>
          </p:nvPr>
        </p:nvSpPr>
        <p:spPr>
          <a:xfrm>
            <a:off x="4643438" y="2428875"/>
            <a:ext cx="4357687" cy="1643063"/>
          </a:xfrm>
        </p:spPr>
        <p:txBody>
          <a:bodyPr/>
          <a:lstStyle/>
          <a:p>
            <a:pPr eaLnBrk="1" hangingPunct="1">
              <a:buFont typeface="Georgia" pitchFamily="18" charset="0"/>
              <a:buNone/>
            </a:pPr>
            <a:r>
              <a:rPr lang="ru-RU" sz="1800" smtClean="0"/>
              <a:t>     Клуб «Возрождение»(«Янарыш»), рук. Ахатова Г.Х., Рахмангуловский СДК</a:t>
            </a:r>
          </a:p>
        </p:txBody>
      </p:sp>
      <p:pic>
        <p:nvPicPr>
          <p:cNvPr id="38915" name="Picture 2" descr="D:\Кирилл\скинуто\ФОТО НАСТЯ\Фото Рахмангулово\Фестивали райн. и обл.,дет. и взр\IMG_0062.JPG"/>
          <p:cNvPicPr>
            <a:picLocks noChangeAspect="1" noChangeArrowheads="1"/>
          </p:cNvPicPr>
          <p:nvPr/>
        </p:nvPicPr>
        <p:blipFill>
          <a:blip r:embed="rId2"/>
          <a:srcRect b="10300"/>
          <a:stretch>
            <a:fillRect/>
          </a:stretch>
        </p:blipFill>
        <p:spPr bwMode="auto">
          <a:xfrm>
            <a:off x="928688" y="1928813"/>
            <a:ext cx="3929062" cy="2643187"/>
          </a:xfrm>
          <a:prstGeom prst="rect">
            <a:avLst/>
          </a:prstGeom>
          <a:noFill/>
          <a:ln w="9525">
            <a:noFill/>
            <a:miter lim="800000"/>
            <a:headEnd/>
            <a:tailEnd/>
          </a:ln>
        </p:spPr>
      </p:pic>
      <p:pic>
        <p:nvPicPr>
          <p:cNvPr id="38916" name="Рисунок 4" descr="F:\Ялкын, 2015.jpg"/>
          <p:cNvPicPr>
            <a:picLocks noChangeAspect="1" noChangeArrowheads="1"/>
          </p:cNvPicPr>
          <p:nvPr/>
        </p:nvPicPr>
        <p:blipFill>
          <a:blip r:embed="rId3"/>
          <a:srcRect/>
          <a:stretch>
            <a:fillRect/>
          </a:stretch>
        </p:blipFill>
        <p:spPr bwMode="auto">
          <a:xfrm>
            <a:off x="4624388" y="4643438"/>
            <a:ext cx="4425950" cy="2071687"/>
          </a:xfrm>
          <a:prstGeom prst="rect">
            <a:avLst/>
          </a:prstGeom>
          <a:noFill/>
          <a:ln w="9525">
            <a:noFill/>
            <a:miter lim="800000"/>
            <a:headEnd/>
            <a:tailEnd/>
          </a:ln>
        </p:spPr>
      </p:pic>
      <p:sp>
        <p:nvSpPr>
          <p:cNvPr id="38917" name="Прямоугольник 6"/>
          <p:cNvSpPr>
            <a:spLocks noChangeArrowheads="1"/>
          </p:cNvSpPr>
          <p:nvPr/>
        </p:nvSpPr>
        <p:spPr bwMode="auto">
          <a:xfrm>
            <a:off x="857250" y="5143500"/>
            <a:ext cx="4071938" cy="1477963"/>
          </a:xfrm>
          <a:prstGeom prst="rect">
            <a:avLst/>
          </a:prstGeom>
          <a:noFill/>
          <a:ln w="9525">
            <a:noFill/>
            <a:miter lim="800000"/>
            <a:headEnd/>
            <a:tailEnd/>
          </a:ln>
        </p:spPr>
        <p:txBody>
          <a:bodyPr>
            <a:spAutoFit/>
          </a:bodyPr>
          <a:lstStyle/>
          <a:p>
            <a:r>
              <a:rPr lang="ru-RU">
                <a:latin typeface="Georgia" pitchFamily="18" charset="0"/>
              </a:rPr>
              <a:t>Народный коллектив татарский фольклорный театр «Ялкын», рук.Тапаева Л.С.,                Среднебугалышский СДК</a:t>
            </a:r>
          </a:p>
          <a:p>
            <a:endParaRPr lang="ru-RU">
              <a:latin typeface="Georgia" pitchFamily="18"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1"/>
          <p:cNvSpPr>
            <a:spLocks noGrp="1"/>
          </p:cNvSpPr>
          <p:nvPr>
            <p:ph type="title"/>
          </p:nvPr>
        </p:nvSpPr>
        <p:spPr>
          <a:xfrm>
            <a:off x="457200" y="714375"/>
            <a:ext cx="8229600" cy="1495425"/>
          </a:xfrm>
        </p:spPr>
        <p:txBody>
          <a:bodyPr/>
          <a:lstStyle/>
          <a:p>
            <a:pPr algn="ctr" eaLnBrk="1" hangingPunct="1"/>
            <a:r>
              <a:rPr lang="ru-RU" sz="2400" smtClean="0"/>
              <a:t>Открытый межрегиональный фестиваль исполнителей татарской песни «Урал Сандугачы» («Уральский соловей») г.Екатеринбург</a:t>
            </a:r>
          </a:p>
        </p:txBody>
      </p:sp>
      <p:sp>
        <p:nvSpPr>
          <p:cNvPr id="3" name="Содержимое 2"/>
          <p:cNvSpPr>
            <a:spLocks noGrp="1"/>
          </p:cNvSpPr>
          <p:nvPr>
            <p:ph idx="1"/>
          </p:nvPr>
        </p:nvSpPr>
        <p:spPr>
          <a:xfrm>
            <a:off x="4143375" y="5143500"/>
            <a:ext cx="4614863" cy="1428750"/>
          </a:xfrm>
        </p:spPr>
        <p:txBody>
          <a:bodyPr>
            <a:normAutofit fontScale="55000" lnSpcReduction="20000"/>
          </a:bodyPr>
          <a:lstStyle/>
          <a:p>
            <a:pPr marL="365760" indent="-256032" algn="ctr" eaLnBrk="1" fontAlgn="auto" hangingPunct="1">
              <a:spcAft>
                <a:spcPts val="0"/>
              </a:spcAft>
              <a:buClr>
                <a:schemeClr val="accent3"/>
              </a:buClr>
              <a:buFont typeface="Georgia"/>
              <a:buNone/>
              <a:defRPr/>
            </a:pPr>
            <a:r>
              <a:rPr lang="ru-RU" dirty="0" smtClean="0"/>
              <a:t>Вокальный ансамбль «</a:t>
            </a:r>
            <a:r>
              <a:rPr lang="ru-RU" dirty="0" err="1" smtClean="0"/>
              <a:t>Милэшкэем</a:t>
            </a:r>
            <a:r>
              <a:rPr lang="ru-RU" dirty="0" smtClean="0"/>
              <a:t>»,  </a:t>
            </a:r>
          </a:p>
          <a:p>
            <a:pPr marL="365760" indent="-256032" algn="ctr" eaLnBrk="1" fontAlgn="auto" hangingPunct="1">
              <a:spcAft>
                <a:spcPts val="0"/>
              </a:spcAft>
              <a:buClr>
                <a:schemeClr val="accent3"/>
              </a:buClr>
              <a:buFont typeface="Georgia"/>
              <a:buNone/>
              <a:defRPr/>
            </a:pPr>
            <a:r>
              <a:rPr lang="ru-RU" dirty="0" smtClean="0"/>
              <a:t>рук. Султанова Г.С., </a:t>
            </a:r>
            <a:r>
              <a:rPr lang="ru-RU" dirty="0" err="1" smtClean="0"/>
              <a:t>Рахмангуловский</a:t>
            </a:r>
            <a:r>
              <a:rPr lang="ru-RU" dirty="0" smtClean="0"/>
              <a:t> СДК</a:t>
            </a:r>
          </a:p>
          <a:p>
            <a:pPr marL="365760" indent="-256032" algn="ctr" eaLnBrk="1" fontAlgn="auto" hangingPunct="1">
              <a:spcAft>
                <a:spcPts val="0"/>
              </a:spcAft>
              <a:buClr>
                <a:schemeClr val="accent3"/>
              </a:buClr>
              <a:buFont typeface="Georgia"/>
              <a:buNone/>
              <a:defRPr/>
            </a:pPr>
            <a:endParaRPr lang="ru-RU" dirty="0" smtClean="0"/>
          </a:p>
          <a:p>
            <a:pPr marL="365760" indent="-256032" algn="ctr" eaLnBrk="1" fontAlgn="auto" hangingPunct="1">
              <a:spcAft>
                <a:spcPts val="0"/>
              </a:spcAft>
              <a:buClr>
                <a:schemeClr val="accent3"/>
              </a:buClr>
              <a:buFont typeface="Georgia"/>
              <a:buNone/>
              <a:defRPr/>
            </a:pPr>
            <a:r>
              <a:rPr lang="ru-RU" dirty="0" smtClean="0"/>
              <a:t>Диплом лауреата </a:t>
            </a:r>
            <a:r>
              <a:rPr lang="en-US" dirty="0" smtClean="0"/>
              <a:t>III</a:t>
            </a:r>
            <a:r>
              <a:rPr lang="ru-RU" dirty="0" smtClean="0"/>
              <a:t> степени в номинации «Вокальный ансамбль»</a:t>
            </a:r>
          </a:p>
          <a:p>
            <a:pPr marL="365760" indent="-256032" algn="ctr" eaLnBrk="1" fontAlgn="auto" hangingPunct="1">
              <a:spcAft>
                <a:spcPts val="0"/>
              </a:spcAft>
              <a:buClr>
                <a:schemeClr val="accent3"/>
              </a:buClr>
              <a:buFont typeface="Georgia"/>
              <a:buNone/>
              <a:defRPr/>
            </a:pPr>
            <a:endParaRPr lang="ru-RU" dirty="0" smtClean="0"/>
          </a:p>
          <a:p>
            <a:pPr marL="365760" indent="-256032" algn="ctr" eaLnBrk="1" fontAlgn="auto" hangingPunct="1">
              <a:spcAft>
                <a:spcPts val="0"/>
              </a:spcAft>
              <a:buClr>
                <a:schemeClr val="accent3"/>
              </a:buClr>
              <a:buFont typeface="Georgia"/>
              <a:buNone/>
              <a:defRPr/>
            </a:pPr>
            <a:endParaRPr lang="ru-RU" dirty="0"/>
          </a:p>
        </p:txBody>
      </p:sp>
      <p:sp>
        <p:nvSpPr>
          <p:cNvPr id="39939" name="Прямоугольник 3"/>
          <p:cNvSpPr>
            <a:spLocks noChangeArrowheads="1"/>
          </p:cNvSpPr>
          <p:nvPr/>
        </p:nvSpPr>
        <p:spPr bwMode="auto">
          <a:xfrm>
            <a:off x="2071688" y="2357438"/>
            <a:ext cx="2000250" cy="1816100"/>
          </a:xfrm>
          <a:prstGeom prst="rect">
            <a:avLst/>
          </a:prstGeom>
          <a:noFill/>
          <a:ln w="9525">
            <a:noFill/>
            <a:miter lim="800000"/>
            <a:headEnd/>
            <a:tailEnd/>
          </a:ln>
        </p:spPr>
        <p:txBody>
          <a:bodyPr>
            <a:spAutoFit/>
          </a:bodyPr>
          <a:lstStyle/>
          <a:p>
            <a:r>
              <a:rPr lang="ru-RU" sz="1600">
                <a:latin typeface="Georgia" pitchFamily="18" charset="0"/>
              </a:rPr>
              <a:t> Султанов Рамис, Рахмангуловский СДК  </a:t>
            </a:r>
          </a:p>
          <a:p>
            <a:r>
              <a:rPr lang="ru-RU" sz="1600">
                <a:latin typeface="Georgia" pitchFamily="18" charset="0"/>
              </a:rPr>
              <a:t>                                                                      </a:t>
            </a:r>
          </a:p>
          <a:p>
            <a:r>
              <a:rPr lang="ru-RU" sz="1600">
                <a:latin typeface="Georgia" pitchFamily="18" charset="0"/>
              </a:rPr>
              <a:t>Специальный приз в номинации                            «Авторская песня»                              </a:t>
            </a:r>
          </a:p>
        </p:txBody>
      </p:sp>
      <p:pic>
        <p:nvPicPr>
          <p:cNvPr id="39940" name="Picture 2" descr="C:\Users\1\Desktop\image (4).jpg"/>
          <p:cNvPicPr>
            <a:picLocks noChangeAspect="1" noChangeArrowheads="1"/>
          </p:cNvPicPr>
          <p:nvPr/>
        </p:nvPicPr>
        <p:blipFill>
          <a:blip r:embed="rId2"/>
          <a:srcRect t="16029" b="10692"/>
          <a:stretch>
            <a:fillRect/>
          </a:stretch>
        </p:blipFill>
        <p:spPr bwMode="auto">
          <a:xfrm>
            <a:off x="4214813" y="2714625"/>
            <a:ext cx="4676775" cy="2286000"/>
          </a:xfrm>
          <a:prstGeom prst="rect">
            <a:avLst/>
          </a:prstGeom>
          <a:noFill/>
          <a:ln w="9525">
            <a:noFill/>
            <a:miter lim="800000"/>
            <a:headEnd/>
            <a:tailEnd/>
          </a:ln>
        </p:spPr>
      </p:pic>
      <p:pic>
        <p:nvPicPr>
          <p:cNvPr id="39941" name="Picture 3" descr="C:\Users\1\Desktop\image (5).jpg"/>
          <p:cNvPicPr>
            <a:picLocks noChangeAspect="1" noChangeArrowheads="1"/>
          </p:cNvPicPr>
          <p:nvPr/>
        </p:nvPicPr>
        <p:blipFill>
          <a:blip r:embed="rId3"/>
          <a:srcRect l="43408" t="13541" r="39014" b="1823"/>
          <a:stretch>
            <a:fillRect/>
          </a:stretch>
        </p:blipFill>
        <p:spPr bwMode="auto">
          <a:xfrm>
            <a:off x="285750" y="1928813"/>
            <a:ext cx="1714500" cy="46434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a:xfrm>
            <a:off x="428625" y="928688"/>
            <a:ext cx="8229600" cy="1066800"/>
          </a:xfrm>
        </p:spPr>
        <p:txBody>
          <a:bodyPr/>
          <a:lstStyle/>
          <a:p>
            <a:pPr algn="ctr" eaLnBrk="1" hangingPunct="1"/>
            <a:r>
              <a:rPr lang="ru-RU" smtClean="0"/>
              <a:t>Фольклорная группа </a:t>
            </a:r>
            <a:r>
              <a:rPr lang="ru-RU" b="1" smtClean="0"/>
              <a:t>«Огонёк»</a:t>
            </a:r>
            <a:r>
              <a:rPr lang="ru-RU" smtClean="0"/>
              <a:t> </a:t>
            </a:r>
          </a:p>
        </p:txBody>
      </p:sp>
      <p:sp>
        <p:nvSpPr>
          <p:cNvPr id="40962" name="Содержимое 2"/>
          <p:cNvSpPr>
            <a:spLocks noGrp="1"/>
          </p:cNvSpPr>
          <p:nvPr>
            <p:ph idx="1"/>
          </p:nvPr>
        </p:nvSpPr>
        <p:spPr/>
        <p:txBody>
          <a:bodyPr/>
          <a:lstStyle/>
          <a:p>
            <a:pPr eaLnBrk="1" hangingPunct="1"/>
            <a:endParaRPr lang="ru-RU" smtClean="0"/>
          </a:p>
        </p:txBody>
      </p:sp>
      <p:pic>
        <p:nvPicPr>
          <p:cNvPr id="40963" name="Рисунок 3"/>
          <p:cNvPicPr>
            <a:picLocks noChangeAspect="1" noChangeArrowheads="1"/>
          </p:cNvPicPr>
          <p:nvPr/>
        </p:nvPicPr>
        <p:blipFill>
          <a:blip r:embed="rId2"/>
          <a:srcRect/>
          <a:stretch>
            <a:fillRect/>
          </a:stretch>
        </p:blipFill>
        <p:spPr bwMode="auto">
          <a:xfrm>
            <a:off x="1785938" y="2286000"/>
            <a:ext cx="5857875" cy="43989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a:xfrm>
            <a:off x="785813" y="5143500"/>
            <a:ext cx="3357562" cy="785813"/>
          </a:xfrm>
        </p:spPr>
        <p:txBody>
          <a:bodyPr/>
          <a:lstStyle/>
          <a:p>
            <a:pPr eaLnBrk="1" hangingPunct="1"/>
            <a:r>
              <a:rPr lang="ru-RU" sz="2400" b="1" smtClean="0"/>
              <a:t>Николай Шаньгин</a:t>
            </a:r>
            <a:endParaRPr lang="ru-RU" sz="2400" smtClean="0"/>
          </a:p>
        </p:txBody>
      </p:sp>
      <p:sp>
        <p:nvSpPr>
          <p:cNvPr id="3" name="Содержимое 2"/>
          <p:cNvSpPr>
            <a:spLocks noGrp="1"/>
          </p:cNvSpPr>
          <p:nvPr>
            <p:ph idx="1"/>
          </p:nvPr>
        </p:nvSpPr>
        <p:spPr>
          <a:xfrm>
            <a:off x="500063" y="714375"/>
            <a:ext cx="8229600" cy="1357313"/>
          </a:xfrm>
        </p:spPr>
        <p:txBody>
          <a:bodyPr>
            <a:normAutofit/>
          </a:bodyPr>
          <a:lstStyle/>
          <a:p>
            <a:pPr marL="365760" indent="-256032" algn="ctr" eaLnBrk="1" fontAlgn="auto" hangingPunct="1">
              <a:spcAft>
                <a:spcPts val="0"/>
              </a:spcAft>
              <a:buClr>
                <a:schemeClr val="accent3"/>
              </a:buClr>
              <a:buFont typeface="Georgia"/>
              <a:buNone/>
              <a:defRPr/>
            </a:pPr>
            <a:r>
              <a:rPr lang="ru-RU" dirty="0" smtClean="0"/>
              <a:t> </a:t>
            </a:r>
            <a:r>
              <a:rPr lang="ru-RU" sz="3200" dirty="0" smtClean="0">
                <a:solidFill>
                  <a:schemeClr val="tx2">
                    <a:lumMod val="75000"/>
                  </a:schemeClr>
                </a:solidFill>
              </a:rPr>
              <a:t>Второй  фестиваль-конкурс </a:t>
            </a:r>
          </a:p>
          <a:p>
            <a:pPr marL="365760" indent="-256032" algn="ctr" eaLnBrk="1" fontAlgn="auto" hangingPunct="1">
              <a:spcAft>
                <a:spcPts val="0"/>
              </a:spcAft>
              <a:buClr>
                <a:schemeClr val="accent3"/>
              </a:buClr>
              <a:buFont typeface="Georgia"/>
              <a:buNone/>
              <a:defRPr/>
            </a:pPr>
            <a:r>
              <a:rPr lang="ru-RU" sz="3200" b="1" dirty="0" smtClean="0">
                <a:solidFill>
                  <a:schemeClr val="tx2">
                    <a:lumMod val="75000"/>
                  </a:schemeClr>
                </a:solidFill>
              </a:rPr>
              <a:t>«Возьмемся за руки, друзья…»</a:t>
            </a:r>
            <a:endParaRPr lang="ru-RU" sz="3200" dirty="0">
              <a:solidFill>
                <a:schemeClr val="tx2">
                  <a:lumMod val="75000"/>
                </a:schemeClr>
              </a:solidFill>
            </a:endParaRPr>
          </a:p>
        </p:txBody>
      </p:sp>
      <p:pic>
        <p:nvPicPr>
          <p:cNvPr id="41987" name="Picture 2" descr="D:\ДОКУМЕНТЫ ОТ АЛЕНЫ\ОМЦ\Фото ОМЦ\2015\Афганский вечер, 15.02.15\DSCN1230.JPG"/>
          <p:cNvPicPr>
            <a:picLocks noChangeAspect="1" noChangeArrowheads="1"/>
          </p:cNvPicPr>
          <p:nvPr/>
        </p:nvPicPr>
        <p:blipFill>
          <a:blip r:embed="rId2"/>
          <a:srcRect l="13399" t="34325" r="38235"/>
          <a:stretch>
            <a:fillRect/>
          </a:stretch>
        </p:blipFill>
        <p:spPr bwMode="auto">
          <a:xfrm>
            <a:off x="4143375" y="2000250"/>
            <a:ext cx="4071938" cy="41465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Заголовок 1"/>
          <p:cNvSpPr>
            <a:spLocks noGrp="1"/>
          </p:cNvSpPr>
          <p:nvPr>
            <p:ph type="title"/>
          </p:nvPr>
        </p:nvSpPr>
        <p:spPr>
          <a:xfrm>
            <a:off x="428625" y="857250"/>
            <a:ext cx="8229600" cy="1138238"/>
          </a:xfrm>
        </p:spPr>
        <p:txBody>
          <a:bodyPr/>
          <a:lstStyle/>
          <a:p>
            <a:pPr algn="ctr" eaLnBrk="1" hangingPunct="1"/>
            <a:r>
              <a:rPr lang="ru-RU" sz="3200" smtClean="0"/>
              <a:t>Областной фестиваль-праздник народа мари «Ага-Пайрем»,  </a:t>
            </a:r>
            <a:br>
              <a:rPr lang="ru-RU" sz="3200" smtClean="0"/>
            </a:br>
            <a:r>
              <a:rPr lang="ru-RU" sz="3200" smtClean="0"/>
              <a:t>д.Малые Карзи, Артинский ГО </a:t>
            </a:r>
          </a:p>
        </p:txBody>
      </p:sp>
      <p:sp>
        <p:nvSpPr>
          <p:cNvPr id="3" name="Содержимое 2"/>
          <p:cNvSpPr>
            <a:spLocks noGrp="1"/>
          </p:cNvSpPr>
          <p:nvPr>
            <p:ph idx="1"/>
          </p:nvPr>
        </p:nvSpPr>
        <p:spPr>
          <a:xfrm>
            <a:off x="357188" y="5214938"/>
            <a:ext cx="8501062" cy="1358900"/>
          </a:xfrm>
        </p:spPr>
        <p:txBody>
          <a:bodyPr>
            <a:normAutofit fontScale="62500" lnSpcReduction="20000"/>
          </a:bodyPr>
          <a:lstStyle/>
          <a:p>
            <a:pPr marL="365760" indent="-256032" algn="ctr" eaLnBrk="1" fontAlgn="auto" hangingPunct="1">
              <a:spcAft>
                <a:spcPts val="0"/>
              </a:spcAft>
              <a:buClr>
                <a:schemeClr val="accent3"/>
              </a:buClr>
              <a:buFont typeface="Georgia"/>
              <a:buNone/>
              <a:defRPr/>
            </a:pPr>
            <a:r>
              <a:rPr lang="ru-RU" dirty="0" smtClean="0"/>
              <a:t>Народный коллектив марийский песенно-хореографический ансамбль «</a:t>
            </a:r>
            <a:r>
              <a:rPr lang="ru-RU" dirty="0" err="1" smtClean="0"/>
              <a:t>Эрвий</a:t>
            </a:r>
            <a:r>
              <a:rPr lang="ru-RU" dirty="0" smtClean="0"/>
              <a:t>», </a:t>
            </a:r>
            <a:r>
              <a:rPr lang="ru-RU" dirty="0" err="1" smtClean="0"/>
              <a:t>рук.Канышева</a:t>
            </a:r>
            <a:r>
              <a:rPr lang="ru-RU" dirty="0" smtClean="0"/>
              <a:t> Н.А., </a:t>
            </a:r>
            <a:r>
              <a:rPr lang="ru-RU" dirty="0" err="1" smtClean="0"/>
              <a:t>Ювинский</a:t>
            </a:r>
            <a:r>
              <a:rPr lang="ru-RU" dirty="0" smtClean="0"/>
              <a:t> СДК</a:t>
            </a:r>
          </a:p>
          <a:p>
            <a:pPr marL="365760" indent="-256032" algn="ctr" eaLnBrk="1" fontAlgn="auto" hangingPunct="1">
              <a:spcAft>
                <a:spcPts val="0"/>
              </a:spcAft>
              <a:buClr>
                <a:schemeClr val="accent3"/>
              </a:buClr>
              <a:buFont typeface="Georgia"/>
              <a:buNone/>
              <a:defRPr/>
            </a:pPr>
            <a:endParaRPr lang="ru-RU" dirty="0" smtClean="0"/>
          </a:p>
          <a:p>
            <a:pPr marL="365760" indent="-256032" algn="ctr" eaLnBrk="1" fontAlgn="auto" hangingPunct="1">
              <a:spcAft>
                <a:spcPts val="0"/>
              </a:spcAft>
              <a:buClr>
                <a:schemeClr val="accent3"/>
              </a:buClr>
              <a:buFont typeface="Georgia"/>
              <a:buNone/>
              <a:defRPr/>
            </a:pPr>
            <a:r>
              <a:rPr lang="ru-RU" dirty="0" smtClean="0"/>
              <a:t>Диплом за сохранение  и развитие национально-культурных традиций в номинации «Вокал» и в номинации «Хореография»</a:t>
            </a:r>
          </a:p>
          <a:p>
            <a:pPr marL="365760" indent="-256032" algn="ctr" eaLnBrk="1" fontAlgn="auto" hangingPunct="1">
              <a:spcAft>
                <a:spcPts val="0"/>
              </a:spcAft>
              <a:buClr>
                <a:schemeClr val="accent3"/>
              </a:buClr>
              <a:buFont typeface="Georgia"/>
              <a:buNone/>
              <a:defRPr/>
            </a:pPr>
            <a:endParaRPr lang="ru-RU" dirty="0"/>
          </a:p>
        </p:txBody>
      </p:sp>
      <p:pic>
        <p:nvPicPr>
          <p:cNvPr id="43011" name="Picture 1" descr="D:\ДОКУМЕНТЫ ОТ АЛЕНЫ\ОМЦ\Фото ОМЦ\2015\Ага-Пайрем, Малые Карзи, Артинский р., 06.06.15\DSCN6364.JPG"/>
          <p:cNvPicPr>
            <a:picLocks noChangeAspect="1" noChangeArrowheads="1"/>
          </p:cNvPicPr>
          <p:nvPr/>
        </p:nvPicPr>
        <p:blipFill>
          <a:blip r:embed="rId2"/>
          <a:srcRect t="34879"/>
          <a:stretch>
            <a:fillRect/>
          </a:stretch>
        </p:blipFill>
        <p:spPr bwMode="auto">
          <a:xfrm>
            <a:off x="1643063" y="2143125"/>
            <a:ext cx="5857875" cy="30527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a:xfrm>
            <a:off x="457200" y="214313"/>
            <a:ext cx="8229600" cy="1995487"/>
          </a:xfrm>
        </p:spPr>
        <p:txBody>
          <a:bodyPr/>
          <a:lstStyle/>
          <a:p>
            <a:pPr algn="ctr" eaLnBrk="1" hangingPunct="1"/>
            <a:r>
              <a:rPr lang="ru-RU" sz="2800" smtClean="0"/>
              <a:t>Областной татарский праздник «Сабантуй»                                 д. Кадниково, Сысертский район</a:t>
            </a:r>
          </a:p>
        </p:txBody>
      </p:sp>
      <p:pic>
        <p:nvPicPr>
          <p:cNvPr id="44034" name="Picture 2" descr="D:\ДОКУМЕНТЫ ОТ АЛЕНЫ\ОМЦ\Фото ОМЦ\2015\Сабантуй обл., Кадниково, 12.06.15\DSCN6455.JPG"/>
          <p:cNvPicPr>
            <a:picLocks noChangeAspect="1" noChangeArrowheads="1"/>
          </p:cNvPicPr>
          <p:nvPr/>
        </p:nvPicPr>
        <p:blipFill>
          <a:blip r:embed="rId2"/>
          <a:srcRect/>
          <a:stretch>
            <a:fillRect/>
          </a:stretch>
        </p:blipFill>
        <p:spPr bwMode="auto">
          <a:xfrm>
            <a:off x="357188" y="2286000"/>
            <a:ext cx="4214812" cy="3160713"/>
          </a:xfrm>
          <a:prstGeom prst="rect">
            <a:avLst/>
          </a:prstGeom>
          <a:noFill/>
          <a:ln w="9525">
            <a:noFill/>
            <a:miter lim="800000"/>
            <a:headEnd/>
            <a:tailEnd/>
          </a:ln>
        </p:spPr>
      </p:pic>
      <p:pic>
        <p:nvPicPr>
          <p:cNvPr id="44035" name="Picture 3" descr="D:\ДОКУМЕНТЫ ОТ АЛЕНЫ\ОМЦ\Фото ОМЦ\2015\Сабантуй обл., Кадниково, 12.06.15\DSCN6457.JPG"/>
          <p:cNvPicPr>
            <a:picLocks noChangeAspect="1" noChangeArrowheads="1"/>
          </p:cNvPicPr>
          <p:nvPr/>
        </p:nvPicPr>
        <p:blipFill>
          <a:blip r:embed="rId3"/>
          <a:srcRect/>
          <a:stretch>
            <a:fillRect/>
          </a:stretch>
        </p:blipFill>
        <p:spPr bwMode="auto">
          <a:xfrm>
            <a:off x="4786313" y="2214563"/>
            <a:ext cx="2667000" cy="2000250"/>
          </a:xfrm>
          <a:prstGeom prst="rect">
            <a:avLst/>
          </a:prstGeom>
          <a:noFill/>
          <a:ln w="9525">
            <a:noFill/>
            <a:miter lim="800000"/>
            <a:headEnd/>
            <a:tailEnd/>
          </a:ln>
        </p:spPr>
      </p:pic>
      <p:pic>
        <p:nvPicPr>
          <p:cNvPr id="44036" name="Picture 4" descr="D:\ДОКУМЕНТЫ ОТ АЛЕНЫ\ОМЦ\Фото ОМЦ\2015\Сабантуй обл., Кадниково, 12.06.15\DSCN6460.JPG"/>
          <p:cNvPicPr>
            <a:picLocks noChangeAspect="1" noChangeArrowheads="1"/>
          </p:cNvPicPr>
          <p:nvPr/>
        </p:nvPicPr>
        <p:blipFill>
          <a:blip r:embed="rId4"/>
          <a:srcRect/>
          <a:stretch>
            <a:fillRect/>
          </a:stretch>
        </p:blipFill>
        <p:spPr bwMode="auto">
          <a:xfrm>
            <a:off x="2571750" y="4786313"/>
            <a:ext cx="2571750" cy="1928812"/>
          </a:xfrm>
          <a:prstGeom prst="rect">
            <a:avLst/>
          </a:prstGeom>
          <a:noFill/>
          <a:ln w="9525">
            <a:noFill/>
            <a:miter lim="800000"/>
            <a:headEnd/>
            <a:tailEnd/>
          </a:ln>
        </p:spPr>
      </p:pic>
      <p:pic>
        <p:nvPicPr>
          <p:cNvPr id="44037" name="Picture 5" descr="D:\ДОКУМЕНТЫ ОТ АЛЕНЫ\ОМЦ\Фото ОМЦ\2015\Сабантуй обл., Кадниково, 12.06.15\DSCN6452.JPG"/>
          <p:cNvPicPr>
            <a:picLocks noChangeAspect="1" noChangeArrowheads="1"/>
          </p:cNvPicPr>
          <p:nvPr/>
        </p:nvPicPr>
        <p:blipFill>
          <a:blip r:embed="rId5"/>
          <a:srcRect t="30707" r="54510" b="32085"/>
          <a:stretch>
            <a:fillRect/>
          </a:stretch>
        </p:blipFill>
        <p:spPr bwMode="auto">
          <a:xfrm>
            <a:off x="5929313" y="4500563"/>
            <a:ext cx="2795587" cy="1714500"/>
          </a:xfrm>
          <a:prstGeom prst="rect">
            <a:avLst/>
          </a:prstGeom>
          <a:noFill/>
          <a:ln w="9525">
            <a:noFill/>
            <a:miter lim="800000"/>
            <a:headEnd/>
            <a:tailEnd/>
          </a:ln>
        </p:spPr>
      </p:pic>
      <p:sp>
        <p:nvSpPr>
          <p:cNvPr id="44038" name="Прямоугольник 7"/>
          <p:cNvSpPr>
            <a:spLocks noChangeArrowheads="1"/>
          </p:cNvSpPr>
          <p:nvPr/>
        </p:nvSpPr>
        <p:spPr bwMode="auto">
          <a:xfrm>
            <a:off x="7429500" y="2286000"/>
            <a:ext cx="1714500" cy="1600200"/>
          </a:xfrm>
          <a:prstGeom prst="rect">
            <a:avLst/>
          </a:prstGeom>
          <a:noFill/>
          <a:ln w="9525">
            <a:noFill/>
            <a:miter lim="800000"/>
            <a:headEnd/>
            <a:tailEnd/>
          </a:ln>
        </p:spPr>
        <p:txBody>
          <a:bodyPr>
            <a:spAutoFit/>
          </a:bodyPr>
          <a:lstStyle/>
          <a:p>
            <a:r>
              <a:rPr lang="ru-RU" sz="1400">
                <a:latin typeface="Georgia" pitchFamily="18" charset="0"/>
              </a:rPr>
              <a:t>Народный коллектив марийский песенно-хореографический ансамбль «Эрвий»</a:t>
            </a:r>
          </a:p>
        </p:txBody>
      </p:sp>
      <p:sp>
        <p:nvSpPr>
          <p:cNvPr id="44039" name="Прямоугольник 8"/>
          <p:cNvSpPr>
            <a:spLocks noChangeArrowheads="1"/>
          </p:cNvSpPr>
          <p:nvPr/>
        </p:nvSpPr>
        <p:spPr bwMode="auto">
          <a:xfrm>
            <a:off x="0" y="1928813"/>
            <a:ext cx="5143500" cy="307975"/>
          </a:xfrm>
          <a:prstGeom prst="rect">
            <a:avLst/>
          </a:prstGeom>
          <a:noFill/>
          <a:ln w="9525">
            <a:noFill/>
            <a:miter lim="800000"/>
            <a:headEnd/>
            <a:tailEnd/>
          </a:ln>
        </p:spPr>
        <p:txBody>
          <a:bodyPr>
            <a:spAutoFit/>
          </a:bodyPr>
          <a:lstStyle/>
          <a:p>
            <a:pPr algn="ctr"/>
            <a:r>
              <a:rPr lang="ru-RU" sz="1400">
                <a:latin typeface="Georgia" pitchFamily="18" charset="0"/>
              </a:rPr>
              <a:t>Клуб «Янарыш» («Возрождение»)</a:t>
            </a:r>
          </a:p>
        </p:txBody>
      </p:sp>
      <p:sp>
        <p:nvSpPr>
          <p:cNvPr id="44040" name="Содержимое 2"/>
          <p:cNvSpPr>
            <a:spLocks noGrp="1"/>
          </p:cNvSpPr>
          <p:nvPr>
            <p:ph idx="1"/>
          </p:nvPr>
        </p:nvSpPr>
        <p:spPr>
          <a:xfrm>
            <a:off x="5715000" y="6143625"/>
            <a:ext cx="3214688" cy="857250"/>
          </a:xfrm>
        </p:spPr>
        <p:txBody>
          <a:bodyPr/>
          <a:lstStyle/>
          <a:p>
            <a:pPr eaLnBrk="1" hangingPunct="1">
              <a:buFont typeface="Georgia" pitchFamily="18" charset="0"/>
              <a:buNone/>
            </a:pPr>
            <a:r>
              <a:rPr lang="ru-RU" sz="1400" smtClean="0"/>
              <a:t>Народный коллектив ансамбль русской песни «Россияночка»</a:t>
            </a:r>
          </a:p>
        </p:txBody>
      </p:sp>
      <p:sp>
        <p:nvSpPr>
          <p:cNvPr id="44041" name="Прямоугольник 9"/>
          <p:cNvSpPr>
            <a:spLocks noChangeArrowheads="1"/>
          </p:cNvSpPr>
          <p:nvPr/>
        </p:nvSpPr>
        <p:spPr bwMode="auto">
          <a:xfrm>
            <a:off x="642938" y="6357938"/>
            <a:ext cx="1990725" cy="307975"/>
          </a:xfrm>
          <a:prstGeom prst="rect">
            <a:avLst/>
          </a:prstGeom>
          <a:noFill/>
          <a:ln w="9525">
            <a:noFill/>
            <a:miter lim="800000"/>
            <a:headEnd/>
            <a:tailEnd/>
          </a:ln>
        </p:spPr>
        <p:txBody>
          <a:bodyPr wrap="none">
            <a:spAutoFit/>
          </a:bodyPr>
          <a:lstStyle/>
          <a:p>
            <a:r>
              <a:rPr lang="ru-RU" sz="1400">
                <a:latin typeface="Georgia" pitchFamily="18" charset="0"/>
              </a:rPr>
              <a:t>Андреева Роза, с.Юва</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3" descr="Сфера культуры, 2014.jpg"/>
          <p:cNvPicPr>
            <a:picLocks noChangeAspect="1"/>
          </p:cNvPicPr>
          <p:nvPr/>
        </p:nvPicPr>
        <p:blipFill>
          <a:blip r:embed="rId2">
            <a:clrChange>
              <a:clrFrom>
                <a:srgbClr val="85C226"/>
              </a:clrFrom>
              <a:clrTo>
                <a:srgbClr val="85C226">
                  <a:alpha val="0"/>
                </a:srgbClr>
              </a:clrTo>
            </a:clrChange>
            <a:grayscl/>
          </a:blip>
          <a:srcRect t="3503" b="47247"/>
          <a:stretch>
            <a:fillRect/>
          </a:stretch>
        </p:blipFill>
        <p:spPr bwMode="auto">
          <a:xfrm>
            <a:off x="0" y="1714500"/>
            <a:ext cx="9144000" cy="31511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a:xfrm>
            <a:off x="0" y="142875"/>
            <a:ext cx="9144000" cy="1924050"/>
          </a:xfrm>
        </p:spPr>
        <p:txBody>
          <a:bodyPr/>
          <a:lstStyle/>
          <a:p>
            <a:pPr algn="ctr" eaLnBrk="1" hangingPunct="1"/>
            <a:r>
              <a:rPr lang="ru-RU" sz="2400" smtClean="0"/>
              <a:t>Межрегиональный праздник русской песни и частушки, Республика Башкортостан с.Новобелокатай</a:t>
            </a:r>
          </a:p>
        </p:txBody>
      </p:sp>
      <p:sp>
        <p:nvSpPr>
          <p:cNvPr id="3" name="Содержимое 2"/>
          <p:cNvSpPr>
            <a:spLocks noGrp="1"/>
          </p:cNvSpPr>
          <p:nvPr>
            <p:ph idx="1"/>
          </p:nvPr>
        </p:nvSpPr>
        <p:spPr>
          <a:xfrm>
            <a:off x="457200" y="2500313"/>
            <a:ext cx="3614738" cy="4073525"/>
          </a:xfrm>
        </p:spPr>
        <p:txBody>
          <a:bodyPr>
            <a:normAutofit fontScale="70000" lnSpcReduction="20000"/>
          </a:bodyPr>
          <a:lstStyle/>
          <a:p>
            <a:pPr marL="365760" indent="-256032" eaLnBrk="1" fontAlgn="auto" hangingPunct="1">
              <a:spcAft>
                <a:spcPts val="0"/>
              </a:spcAft>
              <a:buClr>
                <a:schemeClr val="accent3"/>
              </a:buClr>
              <a:buFont typeface="Georgia"/>
              <a:buNone/>
              <a:defRPr/>
            </a:pPr>
            <a:r>
              <a:rPr lang="ru-RU" dirty="0" smtClean="0"/>
              <a:t>Ансамбль русской песни «Дуняша»</a:t>
            </a:r>
          </a:p>
          <a:p>
            <a:pPr marL="365760" indent="-256032" eaLnBrk="1" fontAlgn="auto" hangingPunct="1">
              <a:spcAft>
                <a:spcPts val="0"/>
              </a:spcAft>
              <a:buClr>
                <a:schemeClr val="accent3"/>
              </a:buClr>
              <a:buFont typeface="Georgia"/>
              <a:buNone/>
              <a:defRPr/>
            </a:pPr>
            <a:endParaRPr lang="ru-RU" dirty="0" smtClean="0"/>
          </a:p>
          <a:p>
            <a:pPr marL="365760" indent="-256032" eaLnBrk="1" fontAlgn="auto" hangingPunct="1">
              <a:spcAft>
                <a:spcPts val="0"/>
              </a:spcAft>
              <a:buClr>
                <a:schemeClr val="accent3"/>
              </a:buClr>
              <a:buFont typeface="Georgia"/>
              <a:buNone/>
              <a:defRPr/>
            </a:pPr>
            <a:r>
              <a:rPr lang="ru-RU" dirty="0" smtClean="0"/>
              <a:t>Диплом  </a:t>
            </a:r>
            <a:r>
              <a:rPr lang="en-US" dirty="0" smtClean="0"/>
              <a:t>III</a:t>
            </a:r>
            <a:r>
              <a:rPr lang="ru-RU" dirty="0" smtClean="0"/>
              <a:t> степени  </a:t>
            </a:r>
          </a:p>
          <a:p>
            <a:pPr marL="365760" indent="-256032" eaLnBrk="1" fontAlgn="auto" hangingPunct="1">
              <a:spcAft>
                <a:spcPts val="0"/>
              </a:spcAft>
              <a:buClr>
                <a:schemeClr val="accent3"/>
              </a:buClr>
              <a:buFont typeface="Georgia"/>
              <a:buChar char="•"/>
              <a:defRPr/>
            </a:pPr>
            <a:endParaRPr lang="ru-RU" dirty="0" smtClean="0"/>
          </a:p>
          <a:p>
            <a:pPr marL="365760" indent="-256032" eaLnBrk="1" fontAlgn="auto" hangingPunct="1">
              <a:spcAft>
                <a:spcPts val="0"/>
              </a:spcAft>
              <a:buClr>
                <a:schemeClr val="accent3"/>
              </a:buClr>
              <a:buFont typeface="Georgia"/>
              <a:buChar char="•"/>
              <a:defRPr/>
            </a:pPr>
            <a:endParaRPr lang="ru-RU" dirty="0" smtClean="0"/>
          </a:p>
          <a:p>
            <a:pPr marL="365760" indent="-256032" eaLnBrk="1" fontAlgn="auto" hangingPunct="1">
              <a:spcAft>
                <a:spcPts val="0"/>
              </a:spcAft>
              <a:buClr>
                <a:schemeClr val="accent3"/>
              </a:buClr>
              <a:buFont typeface="Georgia"/>
              <a:buChar char="•"/>
              <a:defRPr/>
            </a:pPr>
            <a:endParaRPr lang="ru-RU" dirty="0" smtClean="0"/>
          </a:p>
          <a:p>
            <a:pPr marL="365760" indent="-256032" eaLnBrk="1" fontAlgn="auto" hangingPunct="1">
              <a:spcAft>
                <a:spcPts val="0"/>
              </a:spcAft>
              <a:buClr>
                <a:schemeClr val="accent3"/>
              </a:buClr>
              <a:buFont typeface="Georgia"/>
              <a:buChar char="•"/>
              <a:defRPr/>
            </a:pPr>
            <a:endParaRPr lang="ru-RU" sz="2600" dirty="0" smtClean="0"/>
          </a:p>
          <a:p>
            <a:pPr marL="365760" indent="-256032" eaLnBrk="1" fontAlgn="auto" hangingPunct="1">
              <a:spcAft>
                <a:spcPts val="0"/>
              </a:spcAft>
              <a:buClr>
                <a:schemeClr val="accent3"/>
              </a:buClr>
              <a:buFont typeface="Georgia"/>
              <a:buNone/>
              <a:defRPr/>
            </a:pPr>
            <a:r>
              <a:rPr lang="ru-RU" dirty="0" smtClean="0"/>
              <a:t> Народный коллектив ансамбль русской песни «</a:t>
            </a:r>
            <a:r>
              <a:rPr lang="ru-RU" dirty="0" err="1" smtClean="0"/>
              <a:t>Россияночка</a:t>
            </a:r>
            <a:r>
              <a:rPr lang="ru-RU" dirty="0" smtClean="0"/>
              <a:t>»</a:t>
            </a:r>
          </a:p>
          <a:p>
            <a:pPr marL="365760" indent="-256032" eaLnBrk="1" fontAlgn="auto" hangingPunct="1">
              <a:spcAft>
                <a:spcPts val="0"/>
              </a:spcAft>
              <a:buClr>
                <a:schemeClr val="accent3"/>
              </a:buClr>
              <a:buFont typeface="Georgia"/>
              <a:buNone/>
              <a:defRPr/>
            </a:pPr>
            <a:endParaRPr lang="ru-RU" dirty="0" smtClean="0"/>
          </a:p>
          <a:p>
            <a:pPr marL="365760" indent="-256032" eaLnBrk="1" fontAlgn="auto" hangingPunct="1">
              <a:spcAft>
                <a:spcPts val="0"/>
              </a:spcAft>
              <a:buClr>
                <a:schemeClr val="accent3"/>
              </a:buClr>
              <a:buFont typeface="Georgia"/>
              <a:buNone/>
              <a:defRPr/>
            </a:pPr>
            <a:r>
              <a:rPr lang="ru-RU" dirty="0" smtClean="0"/>
              <a:t>Диплом  </a:t>
            </a:r>
            <a:r>
              <a:rPr lang="en-US" dirty="0" smtClean="0"/>
              <a:t>I</a:t>
            </a:r>
            <a:r>
              <a:rPr lang="ru-RU" dirty="0" smtClean="0"/>
              <a:t> степени          </a:t>
            </a:r>
          </a:p>
          <a:p>
            <a:pPr marL="365760" indent="-256032" eaLnBrk="1" fontAlgn="auto" hangingPunct="1">
              <a:spcAft>
                <a:spcPts val="0"/>
              </a:spcAft>
              <a:buClr>
                <a:schemeClr val="accent3"/>
              </a:buClr>
              <a:buFont typeface="Georgia"/>
              <a:buNone/>
              <a:defRPr/>
            </a:pPr>
            <a:r>
              <a:rPr lang="ru-RU" dirty="0" smtClean="0"/>
              <a:t>                                                       </a:t>
            </a:r>
          </a:p>
          <a:p>
            <a:pPr marL="365760" indent="-256032" eaLnBrk="1" fontAlgn="auto" hangingPunct="1">
              <a:spcAft>
                <a:spcPts val="0"/>
              </a:spcAft>
              <a:buClr>
                <a:schemeClr val="accent3"/>
              </a:buClr>
              <a:buFont typeface="Georgia"/>
              <a:buNone/>
              <a:defRPr/>
            </a:pPr>
            <a:endParaRPr lang="ru-RU" dirty="0"/>
          </a:p>
        </p:txBody>
      </p:sp>
      <p:pic>
        <p:nvPicPr>
          <p:cNvPr id="45059" name="Рисунок 3" descr="alt"/>
          <p:cNvPicPr>
            <a:picLocks noChangeAspect="1" noChangeArrowheads="1"/>
          </p:cNvPicPr>
          <p:nvPr/>
        </p:nvPicPr>
        <p:blipFill>
          <a:blip r:embed="rId2"/>
          <a:srcRect/>
          <a:stretch>
            <a:fillRect/>
          </a:stretch>
        </p:blipFill>
        <p:spPr bwMode="auto">
          <a:xfrm>
            <a:off x="4286250" y="4281488"/>
            <a:ext cx="4619625" cy="2362200"/>
          </a:xfrm>
          <a:prstGeom prst="rect">
            <a:avLst/>
          </a:prstGeom>
          <a:noFill/>
          <a:ln w="9525">
            <a:noFill/>
            <a:miter lim="800000"/>
            <a:headEnd/>
            <a:tailEnd/>
          </a:ln>
        </p:spPr>
      </p:pic>
      <p:pic>
        <p:nvPicPr>
          <p:cNvPr id="45060" name="Picture 2" descr="H:\Вокальный ансамбль Дуняша.JPG"/>
          <p:cNvPicPr>
            <a:picLocks noChangeAspect="1" noChangeArrowheads="1"/>
          </p:cNvPicPr>
          <p:nvPr/>
        </p:nvPicPr>
        <p:blipFill>
          <a:blip r:embed="rId3"/>
          <a:srcRect l="6523" t="26093" r="2150" b="9550"/>
          <a:stretch>
            <a:fillRect/>
          </a:stretch>
        </p:blipFill>
        <p:spPr bwMode="auto">
          <a:xfrm>
            <a:off x="3714750" y="1714500"/>
            <a:ext cx="4214813" cy="2227263"/>
          </a:xfrm>
          <a:prstGeom prst="rect">
            <a:avLst/>
          </a:prstGeom>
          <a:noFill/>
          <a:ln w="9525">
            <a:noFill/>
            <a:miter lim="800000"/>
            <a:headEnd/>
            <a:tailEnd/>
          </a:ln>
        </p:spPr>
      </p:pic>
      <p:cxnSp>
        <p:nvCxnSpPr>
          <p:cNvPr id="7" name="Прямая соединительная линия 6"/>
          <p:cNvCxnSpPr/>
          <p:nvPr/>
        </p:nvCxnSpPr>
        <p:spPr>
          <a:xfrm>
            <a:off x="500063" y="4000500"/>
            <a:ext cx="28575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a:xfrm>
            <a:off x="0" y="714375"/>
            <a:ext cx="9144000" cy="1066800"/>
          </a:xfrm>
        </p:spPr>
        <p:txBody>
          <a:bodyPr/>
          <a:lstStyle/>
          <a:p>
            <a:pPr algn="ctr" eaLnBrk="1" hangingPunct="1"/>
            <a:r>
              <a:rPr lang="ru-RU" sz="2800" smtClean="0"/>
              <a:t>Межрегиональный конкурс «Мечетлинская мастерская», с.Большеустикинское, </a:t>
            </a:r>
            <a:br>
              <a:rPr lang="ru-RU" sz="2800" smtClean="0"/>
            </a:br>
            <a:r>
              <a:rPr lang="ru-RU" sz="2800" smtClean="0"/>
              <a:t>Республика Башкортостан</a:t>
            </a:r>
          </a:p>
        </p:txBody>
      </p:sp>
      <p:pic>
        <p:nvPicPr>
          <p:cNvPr id="46082" name="Picture 1" descr="D:\ДОКУМЕНТЫ ОТ АЛЕНЫ\ОМЦ\Фото ОМЦ\2015\Мечетлинская мастерская, Большеустьикинское 25.07.15\DSCN8179.JPG"/>
          <p:cNvPicPr>
            <a:picLocks noChangeAspect="1" noChangeArrowheads="1"/>
          </p:cNvPicPr>
          <p:nvPr/>
        </p:nvPicPr>
        <p:blipFill>
          <a:blip r:embed="rId2"/>
          <a:srcRect t="15663"/>
          <a:stretch>
            <a:fillRect/>
          </a:stretch>
        </p:blipFill>
        <p:spPr bwMode="auto">
          <a:xfrm>
            <a:off x="1643063" y="2071688"/>
            <a:ext cx="6000750" cy="3794125"/>
          </a:xfrm>
          <a:prstGeom prst="rect">
            <a:avLst/>
          </a:prstGeom>
          <a:noFill/>
          <a:ln w="9525">
            <a:noFill/>
            <a:miter lim="800000"/>
            <a:headEnd/>
            <a:tailEnd/>
          </a:ln>
        </p:spPr>
      </p:pic>
      <p:sp>
        <p:nvSpPr>
          <p:cNvPr id="46083" name="Содержимое 2"/>
          <p:cNvSpPr>
            <a:spLocks noGrp="1"/>
          </p:cNvSpPr>
          <p:nvPr>
            <p:ph idx="1"/>
          </p:nvPr>
        </p:nvSpPr>
        <p:spPr>
          <a:xfrm>
            <a:off x="0" y="5929313"/>
            <a:ext cx="9144000" cy="715962"/>
          </a:xfrm>
        </p:spPr>
        <p:txBody>
          <a:bodyPr/>
          <a:lstStyle/>
          <a:p>
            <a:pPr algn="ctr" eaLnBrk="1" hangingPunct="1">
              <a:buFont typeface="Georgia" pitchFamily="18" charset="0"/>
              <a:buNone/>
            </a:pPr>
            <a:r>
              <a:rPr lang="ru-RU" sz="2000" smtClean="0"/>
              <a:t>Визитка Красноуфимского района  -   3 место</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a:xfrm>
            <a:off x="0" y="428625"/>
            <a:ext cx="9144000" cy="1714500"/>
          </a:xfrm>
        </p:spPr>
        <p:txBody>
          <a:bodyPr/>
          <a:lstStyle/>
          <a:p>
            <a:pPr algn="ctr" eaLnBrk="1" hangingPunct="1"/>
            <a:r>
              <a:rPr lang="ru-RU" sz="2400" smtClean="0"/>
              <a:t>Открытый фестиваль-конкурс исполнителей народного танца восточных мари «Ший кандра», с.Калтасы,</a:t>
            </a:r>
            <a:br>
              <a:rPr lang="ru-RU" sz="2400" smtClean="0"/>
            </a:br>
            <a:r>
              <a:rPr lang="ru-RU" sz="2400" smtClean="0"/>
              <a:t> Республика Башкортостан</a:t>
            </a:r>
          </a:p>
        </p:txBody>
      </p:sp>
      <p:sp>
        <p:nvSpPr>
          <p:cNvPr id="3" name="Содержимое 2"/>
          <p:cNvSpPr>
            <a:spLocks noGrp="1"/>
          </p:cNvSpPr>
          <p:nvPr>
            <p:ph idx="1"/>
          </p:nvPr>
        </p:nvSpPr>
        <p:spPr>
          <a:xfrm>
            <a:off x="5386388" y="2643188"/>
            <a:ext cx="3757612" cy="3429000"/>
          </a:xfrm>
        </p:spPr>
        <p:txBody>
          <a:bodyPr>
            <a:normAutofit fontScale="70000" lnSpcReduction="20000"/>
          </a:bodyPr>
          <a:lstStyle/>
          <a:p>
            <a:pPr marL="365760" indent="-256032" eaLnBrk="1" fontAlgn="auto" hangingPunct="1">
              <a:spcAft>
                <a:spcPts val="0"/>
              </a:spcAft>
              <a:buClr>
                <a:schemeClr val="accent3"/>
              </a:buClr>
              <a:buFont typeface="Georgia"/>
              <a:buNone/>
              <a:defRPr/>
            </a:pPr>
            <a:r>
              <a:rPr lang="ru-RU" dirty="0" smtClean="0"/>
              <a:t>Народный коллектив песенно-хореографический ансамбль «</a:t>
            </a:r>
            <a:r>
              <a:rPr lang="ru-RU" dirty="0" err="1" smtClean="0"/>
              <a:t>Эрвий</a:t>
            </a:r>
            <a:r>
              <a:rPr lang="ru-RU" dirty="0" smtClean="0"/>
              <a:t>», </a:t>
            </a:r>
            <a:r>
              <a:rPr lang="ru-RU" dirty="0" err="1" smtClean="0"/>
              <a:t>рук.Канышева</a:t>
            </a:r>
            <a:r>
              <a:rPr lang="ru-RU" dirty="0" smtClean="0"/>
              <a:t> Н.А. (</a:t>
            </a:r>
            <a:r>
              <a:rPr lang="ru-RU" dirty="0" err="1" smtClean="0"/>
              <a:t>Ювинский</a:t>
            </a:r>
            <a:r>
              <a:rPr lang="ru-RU" dirty="0" smtClean="0"/>
              <a:t> СДК)</a:t>
            </a:r>
          </a:p>
          <a:p>
            <a:pPr marL="365760" indent="-256032" eaLnBrk="1" fontAlgn="auto" hangingPunct="1">
              <a:spcAft>
                <a:spcPts val="0"/>
              </a:spcAft>
              <a:buClr>
                <a:schemeClr val="accent3"/>
              </a:buClr>
              <a:buFont typeface="Georgia"/>
              <a:buNone/>
              <a:defRPr/>
            </a:pPr>
            <a:r>
              <a:rPr lang="ru-RU" dirty="0" smtClean="0"/>
              <a:t>                                      </a:t>
            </a:r>
          </a:p>
          <a:p>
            <a:pPr marL="365760" indent="-256032" eaLnBrk="1" fontAlgn="auto" hangingPunct="1">
              <a:spcAft>
                <a:spcPts val="0"/>
              </a:spcAft>
              <a:buClr>
                <a:schemeClr val="accent3"/>
              </a:buClr>
              <a:buFont typeface="Georgia"/>
              <a:buNone/>
              <a:defRPr/>
            </a:pPr>
            <a:r>
              <a:rPr lang="ru-RU" dirty="0" smtClean="0"/>
              <a:t> Диплом ГРАН-ПРИ, Благодарственное письмо за участие, за сохранение и пропаганду традиций марийского народа</a:t>
            </a:r>
          </a:p>
          <a:p>
            <a:pPr marL="365760" indent="-256032" eaLnBrk="1" fontAlgn="auto" hangingPunct="1">
              <a:spcAft>
                <a:spcPts val="0"/>
              </a:spcAft>
              <a:buClr>
                <a:schemeClr val="accent3"/>
              </a:buClr>
              <a:buFont typeface="Georgia"/>
              <a:buNone/>
              <a:defRPr/>
            </a:pPr>
            <a:r>
              <a:rPr lang="ru-RU" dirty="0" smtClean="0"/>
              <a:t>                               </a:t>
            </a:r>
          </a:p>
          <a:p>
            <a:pPr marL="365760" indent="-256032" eaLnBrk="1" fontAlgn="auto" hangingPunct="1">
              <a:spcAft>
                <a:spcPts val="0"/>
              </a:spcAft>
              <a:buClr>
                <a:schemeClr val="accent3"/>
              </a:buClr>
              <a:buFont typeface="Georgia"/>
              <a:buChar char="•"/>
              <a:defRPr/>
            </a:pPr>
            <a:endParaRPr lang="ru-RU" dirty="0"/>
          </a:p>
        </p:txBody>
      </p:sp>
      <p:pic>
        <p:nvPicPr>
          <p:cNvPr id="47107" name="Рисунок 3" descr="alt"/>
          <p:cNvPicPr>
            <a:picLocks noChangeAspect="1" noChangeArrowheads="1"/>
          </p:cNvPicPr>
          <p:nvPr/>
        </p:nvPicPr>
        <p:blipFill>
          <a:blip r:embed="rId2"/>
          <a:srcRect l="6757" t="10811" r="10811" b="9911"/>
          <a:stretch>
            <a:fillRect/>
          </a:stretch>
        </p:blipFill>
        <p:spPr bwMode="auto">
          <a:xfrm>
            <a:off x="285750" y="2357438"/>
            <a:ext cx="5248275" cy="37861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a:xfrm>
            <a:off x="142875" y="714375"/>
            <a:ext cx="8858250" cy="1423988"/>
          </a:xfrm>
        </p:spPr>
        <p:txBody>
          <a:bodyPr/>
          <a:lstStyle/>
          <a:p>
            <a:pPr algn="ctr" eaLnBrk="1" hangingPunct="1"/>
            <a:r>
              <a:rPr lang="ru-RU" sz="2400" smtClean="0"/>
              <a:t>Концерт татарских фольклорно-этнографических коллективов и исполнителей </a:t>
            </a:r>
            <a:br>
              <a:rPr lang="ru-RU" sz="2400" smtClean="0"/>
            </a:br>
            <a:r>
              <a:rPr lang="ru-RU" sz="2400" smtClean="0"/>
              <a:t>Свердловской области «Мелодии сердца булгар»,</a:t>
            </a:r>
            <a:br>
              <a:rPr lang="ru-RU" sz="2400" smtClean="0"/>
            </a:br>
            <a:r>
              <a:rPr lang="ru-RU" sz="2400" smtClean="0"/>
              <a:t> Центр традиционной народной культуры Среднего Урала</a:t>
            </a:r>
          </a:p>
        </p:txBody>
      </p:sp>
      <p:sp>
        <p:nvSpPr>
          <p:cNvPr id="48130" name="Содержимое 2"/>
          <p:cNvSpPr>
            <a:spLocks noGrp="1"/>
          </p:cNvSpPr>
          <p:nvPr>
            <p:ph idx="1"/>
          </p:nvPr>
        </p:nvSpPr>
        <p:spPr>
          <a:xfrm>
            <a:off x="142875" y="3500438"/>
            <a:ext cx="3857625" cy="3143250"/>
          </a:xfrm>
        </p:spPr>
        <p:txBody>
          <a:bodyPr/>
          <a:lstStyle/>
          <a:p>
            <a:pPr eaLnBrk="1" hangingPunct="1">
              <a:buFont typeface="Georgia" pitchFamily="18" charset="0"/>
              <a:buNone/>
            </a:pPr>
            <a:r>
              <a:rPr lang="ru-RU" sz="2000" smtClean="0"/>
              <a:t>Народный коллектив татарский</a:t>
            </a:r>
          </a:p>
          <a:p>
            <a:pPr eaLnBrk="1" hangingPunct="1">
              <a:buFont typeface="Georgia" pitchFamily="18" charset="0"/>
              <a:buNone/>
            </a:pPr>
            <a:r>
              <a:rPr lang="ru-RU" sz="2000" smtClean="0"/>
              <a:t>фольклорный театр «Ялкын», рук.Тапаева Л.С. Среднебугалышский СДК</a:t>
            </a:r>
          </a:p>
        </p:txBody>
      </p:sp>
      <p:pic>
        <p:nvPicPr>
          <p:cNvPr id="48131" name="Picture 2" descr="C:\Users\1\Desktop\меЛОДИИ СЕРДЦА БУЛГАР.jpg"/>
          <p:cNvPicPr>
            <a:picLocks noChangeAspect="1" noChangeArrowheads="1"/>
          </p:cNvPicPr>
          <p:nvPr/>
        </p:nvPicPr>
        <p:blipFill>
          <a:blip r:embed="rId2">
            <a:lum bright="10000"/>
          </a:blip>
          <a:srcRect l="7906" t="10542" r="3806" b="6882"/>
          <a:stretch>
            <a:fillRect/>
          </a:stretch>
        </p:blipFill>
        <p:spPr bwMode="auto">
          <a:xfrm>
            <a:off x="3929063" y="2571750"/>
            <a:ext cx="4989512" cy="35004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Заголовок 1"/>
          <p:cNvSpPr>
            <a:spLocks noGrp="1"/>
          </p:cNvSpPr>
          <p:nvPr>
            <p:ph type="title"/>
          </p:nvPr>
        </p:nvSpPr>
        <p:spPr>
          <a:xfrm>
            <a:off x="142875" y="571500"/>
            <a:ext cx="8858250" cy="1428750"/>
          </a:xfrm>
        </p:spPr>
        <p:txBody>
          <a:bodyPr/>
          <a:lstStyle/>
          <a:p>
            <a:pPr algn="ctr" eaLnBrk="1" hangingPunct="1"/>
            <a:r>
              <a:rPr lang="en-US" sz="2800" smtClean="0"/>
              <a:t>VII</a:t>
            </a:r>
            <a:r>
              <a:rPr lang="ru-RU" sz="2800" smtClean="0"/>
              <a:t> региональный фестиваль-конкурс российской песни, посвящённый творчеству народного артиста России В.К.Трошина  «Всё, что на сердце у меня»</a:t>
            </a:r>
          </a:p>
        </p:txBody>
      </p:sp>
      <p:sp>
        <p:nvSpPr>
          <p:cNvPr id="49154" name="Содержимое 2"/>
          <p:cNvSpPr>
            <a:spLocks noGrp="1"/>
          </p:cNvSpPr>
          <p:nvPr>
            <p:ph idx="1"/>
          </p:nvPr>
        </p:nvSpPr>
        <p:spPr>
          <a:xfrm>
            <a:off x="5643563" y="2928938"/>
            <a:ext cx="3714750" cy="2571750"/>
          </a:xfrm>
        </p:spPr>
        <p:txBody>
          <a:bodyPr/>
          <a:lstStyle/>
          <a:p>
            <a:pPr eaLnBrk="1" hangingPunct="1">
              <a:buFont typeface="Georgia" pitchFamily="18" charset="0"/>
              <a:buNone/>
            </a:pPr>
            <a:r>
              <a:rPr lang="ru-RU" sz="1400" smtClean="0"/>
              <a:t>Вокальный ансамбль «Девчата» , рук. Неженец Е., Саранинский СДК</a:t>
            </a:r>
          </a:p>
        </p:txBody>
      </p:sp>
      <p:pic>
        <p:nvPicPr>
          <p:cNvPr id="49155" name="Рисунок 3" descr="alt"/>
          <p:cNvPicPr>
            <a:picLocks noChangeAspect="1" noChangeArrowheads="1"/>
          </p:cNvPicPr>
          <p:nvPr/>
        </p:nvPicPr>
        <p:blipFill>
          <a:blip r:embed="rId2"/>
          <a:srcRect/>
          <a:stretch>
            <a:fillRect/>
          </a:stretch>
        </p:blipFill>
        <p:spPr bwMode="auto">
          <a:xfrm>
            <a:off x="214313" y="2428875"/>
            <a:ext cx="4714875" cy="3367088"/>
          </a:xfrm>
          <a:prstGeom prst="rect">
            <a:avLst/>
          </a:prstGeom>
          <a:noFill/>
          <a:ln w="9525">
            <a:noFill/>
            <a:miter lim="800000"/>
            <a:headEnd/>
            <a:tailEnd/>
          </a:ln>
        </p:spPr>
      </p:pic>
      <p:pic>
        <p:nvPicPr>
          <p:cNvPr id="49156" name="Picture 1" descr="C:\Users\1\Desktop\оор.jpg"/>
          <p:cNvPicPr>
            <a:picLocks noChangeAspect="1" noChangeArrowheads="1"/>
          </p:cNvPicPr>
          <p:nvPr/>
        </p:nvPicPr>
        <p:blipFill>
          <a:blip r:embed="rId3"/>
          <a:srcRect/>
          <a:stretch>
            <a:fillRect/>
          </a:stretch>
        </p:blipFill>
        <p:spPr bwMode="auto">
          <a:xfrm>
            <a:off x="5072063" y="3571875"/>
            <a:ext cx="3937000" cy="2643188"/>
          </a:xfrm>
          <a:prstGeom prst="rect">
            <a:avLst/>
          </a:prstGeom>
          <a:noFill/>
          <a:ln w="9525">
            <a:noFill/>
            <a:miter lim="800000"/>
            <a:headEnd/>
            <a:tailEnd/>
          </a:ln>
        </p:spPr>
      </p:pic>
      <p:sp>
        <p:nvSpPr>
          <p:cNvPr id="8" name="Содержимое 2"/>
          <p:cNvSpPr txBox="1">
            <a:spLocks/>
          </p:cNvSpPr>
          <p:nvPr/>
        </p:nvSpPr>
        <p:spPr>
          <a:xfrm>
            <a:off x="214313" y="5857875"/>
            <a:ext cx="4714875" cy="857250"/>
          </a:xfrm>
          <a:prstGeom prst="rect">
            <a:avLst/>
          </a:prstGeom>
        </p:spPr>
        <p:txBody>
          <a:bodyPr/>
          <a:lstStyle/>
          <a:p>
            <a:pPr marL="365760" indent="-256032" fontAlgn="auto">
              <a:spcBef>
                <a:spcPts val="300"/>
              </a:spcBef>
              <a:spcAft>
                <a:spcPts val="0"/>
              </a:spcAft>
              <a:buClr>
                <a:schemeClr val="accent3"/>
              </a:buClr>
              <a:defRPr/>
            </a:pPr>
            <a:r>
              <a:rPr lang="ru-RU" sz="1400" dirty="0">
                <a:latin typeface="+mn-lt"/>
              </a:rPr>
              <a:t>Вокальный ансамбль «</a:t>
            </a:r>
            <a:r>
              <a:rPr lang="ru-RU" sz="1400" dirty="0" err="1">
                <a:latin typeface="+mn-lt"/>
              </a:rPr>
              <a:t>Ладица</a:t>
            </a:r>
            <a:r>
              <a:rPr lang="ru-RU" sz="1400" dirty="0">
                <a:latin typeface="+mn-lt"/>
              </a:rPr>
              <a:t>»,  рук. Сорокина С.Е.  </a:t>
            </a:r>
          </a:p>
          <a:p>
            <a:pPr marL="365760" indent="-256032" fontAlgn="auto">
              <a:spcBef>
                <a:spcPts val="300"/>
              </a:spcBef>
              <a:spcAft>
                <a:spcPts val="0"/>
              </a:spcAft>
              <a:buClr>
                <a:schemeClr val="accent3"/>
              </a:buClr>
              <a:buFont typeface="Georgia"/>
              <a:buNone/>
              <a:defRPr/>
            </a:pPr>
            <a:r>
              <a:rPr lang="ru-RU" sz="1400" dirty="0">
                <a:latin typeface="+mn-lt"/>
              </a:rPr>
              <a:t> Диплом ГРАН-ПРИ   </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a:spLocks noGrp="1"/>
          </p:cNvSpPr>
          <p:nvPr>
            <p:ph type="title"/>
          </p:nvPr>
        </p:nvSpPr>
        <p:spPr>
          <a:xfrm>
            <a:off x="0" y="571500"/>
            <a:ext cx="8686800" cy="1638300"/>
          </a:xfrm>
        </p:spPr>
        <p:txBody>
          <a:bodyPr/>
          <a:lstStyle/>
          <a:p>
            <a:pPr algn="ctr" eaLnBrk="1" hangingPunct="1"/>
            <a:r>
              <a:rPr lang="ru-RU" sz="2800" smtClean="0"/>
              <a:t>Межрегиональный фестиваль-конкурс исполнителей на национальных инструментах «Уйнагыз, гармуннар», с.Аракаево</a:t>
            </a:r>
          </a:p>
        </p:txBody>
      </p:sp>
      <p:sp>
        <p:nvSpPr>
          <p:cNvPr id="50178" name="Содержимое 2"/>
          <p:cNvSpPr>
            <a:spLocks noGrp="1"/>
          </p:cNvSpPr>
          <p:nvPr>
            <p:ph idx="1"/>
          </p:nvPr>
        </p:nvSpPr>
        <p:spPr>
          <a:xfrm>
            <a:off x="285750" y="2428875"/>
            <a:ext cx="4357688" cy="4143375"/>
          </a:xfrm>
        </p:spPr>
        <p:txBody>
          <a:bodyPr/>
          <a:lstStyle/>
          <a:p>
            <a:pPr eaLnBrk="1" hangingPunct="1"/>
            <a:r>
              <a:rPr lang="ru-RU" sz="1400" smtClean="0"/>
              <a:t>Микагилов Ильдус  (Среднебугалышский СДК) </a:t>
            </a:r>
          </a:p>
          <a:p>
            <a:pPr eaLnBrk="1" hangingPunct="1">
              <a:buFont typeface="Georgia" pitchFamily="18" charset="0"/>
              <a:buNone/>
            </a:pPr>
            <a:r>
              <a:rPr lang="ru-RU" sz="1400" smtClean="0"/>
              <a:t>Диплом 3 степени в номинации «Баян»        </a:t>
            </a:r>
          </a:p>
          <a:p>
            <a:pPr eaLnBrk="1" hangingPunct="1">
              <a:buFont typeface="Georgia" pitchFamily="18" charset="0"/>
              <a:buNone/>
            </a:pPr>
            <a:r>
              <a:rPr lang="ru-RU" sz="1400" smtClean="0"/>
              <a:t> </a:t>
            </a:r>
          </a:p>
          <a:p>
            <a:pPr eaLnBrk="1" hangingPunct="1"/>
            <a:r>
              <a:rPr lang="ru-RU" sz="1400" smtClean="0"/>
              <a:t>Миниахметов Нариман (Сызгинский СДК)                                               </a:t>
            </a:r>
            <a:r>
              <a:rPr lang="en-US" sz="1400" smtClean="0"/>
              <a:t>         </a:t>
            </a:r>
            <a:endParaRPr lang="ru-RU" sz="1400" smtClean="0"/>
          </a:p>
          <a:p>
            <a:pPr eaLnBrk="1" hangingPunct="1">
              <a:buFont typeface="Georgia" pitchFamily="18" charset="0"/>
              <a:buNone/>
            </a:pPr>
            <a:r>
              <a:rPr lang="ru-RU" sz="1400" smtClean="0"/>
              <a:t>Диплом 3 степени в номинации «Народные инструменты»    </a:t>
            </a:r>
          </a:p>
          <a:p>
            <a:pPr eaLnBrk="1" hangingPunct="1">
              <a:buFont typeface="Georgia" pitchFamily="18" charset="0"/>
              <a:buNone/>
            </a:pPr>
            <a:endParaRPr lang="ru-RU" sz="1400" smtClean="0"/>
          </a:p>
          <a:p>
            <a:pPr eaLnBrk="1" hangingPunct="1"/>
            <a:r>
              <a:rPr lang="ru-RU" sz="1400" smtClean="0"/>
              <a:t>Каюмов Муслим (Устьбаякский СК)                                            </a:t>
            </a:r>
          </a:p>
          <a:p>
            <a:pPr eaLnBrk="1" hangingPunct="1">
              <a:buFont typeface="Georgia" pitchFamily="18" charset="0"/>
              <a:buNone/>
            </a:pPr>
            <a:r>
              <a:rPr lang="ru-RU" sz="1400" smtClean="0"/>
              <a:t>Диплом 3 степени в номинации «Народные инструменты»    </a:t>
            </a:r>
          </a:p>
          <a:p>
            <a:pPr eaLnBrk="1" hangingPunct="1">
              <a:buFont typeface="Georgia" pitchFamily="18" charset="0"/>
              <a:buNone/>
            </a:pPr>
            <a:r>
              <a:rPr lang="ru-RU" sz="1400" smtClean="0"/>
              <a:t>             </a:t>
            </a:r>
          </a:p>
          <a:p>
            <a:pPr eaLnBrk="1" hangingPunct="1"/>
            <a:r>
              <a:rPr lang="ru-RU" sz="1400" smtClean="0"/>
              <a:t>Дуэт  Каюмов Муслим, Султанов Рамис </a:t>
            </a:r>
          </a:p>
          <a:p>
            <a:pPr eaLnBrk="1" hangingPunct="1">
              <a:buFont typeface="Georgia" pitchFamily="18" charset="0"/>
              <a:buNone/>
            </a:pPr>
            <a:r>
              <a:rPr lang="ru-RU" sz="1400" smtClean="0"/>
              <a:t>Диплом </a:t>
            </a:r>
            <a:r>
              <a:rPr lang="en-US" sz="1400" smtClean="0"/>
              <a:t>II</a:t>
            </a:r>
            <a:r>
              <a:rPr lang="ru-RU" sz="1400" smtClean="0"/>
              <a:t> степени в номинации «Инструментальный дуэт»</a:t>
            </a:r>
          </a:p>
          <a:p>
            <a:pPr eaLnBrk="1" hangingPunct="1">
              <a:buFont typeface="Georgia" pitchFamily="18" charset="0"/>
              <a:buNone/>
            </a:pPr>
            <a:endParaRPr lang="ru-RU" sz="1400" smtClean="0"/>
          </a:p>
        </p:txBody>
      </p:sp>
      <p:pic>
        <p:nvPicPr>
          <p:cNvPr id="50179" name="Picture 2" descr="C:\Users\1\Desktop\УЙНАГЫЗ ГАРМУННАР.jpg"/>
          <p:cNvPicPr>
            <a:picLocks noChangeAspect="1" noChangeArrowheads="1"/>
          </p:cNvPicPr>
          <p:nvPr/>
        </p:nvPicPr>
        <p:blipFill>
          <a:blip r:embed="rId2"/>
          <a:srcRect l="23424" t="6006" r="10809" b="27927"/>
          <a:stretch>
            <a:fillRect/>
          </a:stretch>
        </p:blipFill>
        <p:spPr bwMode="auto">
          <a:xfrm>
            <a:off x="4643438" y="2428875"/>
            <a:ext cx="4143375" cy="31210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a:spLocks noGrp="1"/>
          </p:cNvSpPr>
          <p:nvPr>
            <p:ph type="title"/>
          </p:nvPr>
        </p:nvSpPr>
        <p:spPr>
          <a:xfrm>
            <a:off x="457200" y="642938"/>
            <a:ext cx="8229600" cy="1566862"/>
          </a:xfrm>
        </p:spPr>
        <p:txBody>
          <a:bodyPr/>
          <a:lstStyle/>
          <a:p>
            <a:pPr algn="ctr" eaLnBrk="1" hangingPunct="1"/>
            <a:r>
              <a:rPr lang="en-US" sz="2800" smtClean="0"/>
              <a:t>IX</a:t>
            </a:r>
            <a:r>
              <a:rPr lang="ru-RU" sz="2800" smtClean="0"/>
              <a:t> Областной фестиваль вокалистов и исполнителей на национальных инструментах «Звуки музыки народной», г.В.Пышма</a:t>
            </a:r>
          </a:p>
        </p:txBody>
      </p:sp>
      <p:sp>
        <p:nvSpPr>
          <p:cNvPr id="51202" name="Содержимое 2"/>
          <p:cNvSpPr>
            <a:spLocks noGrp="1"/>
          </p:cNvSpPr>
          <p:nvPr>
            <p:ph idx="1"/>
          </p:nvPr>
        </p:nvSpPr>
        <p:spPr>
          <a:xfrm>
            <a:off x="3857625" y="4786313"/>
            <a:ext cx="4900613" cy="1857375"/>
          </a:xfrm>
        </p:spPr>
        <p:txBody>
          <a:bodyPr/>
          <a:lstStyle/>
          <a:p>
            <a:pPr eaLnBrk="1" hangingPunct="1">
              <a:buFont typeface="Georgia" pitchFamily="18" charset="0"/>
              <a:buNone/>
            </a:pPr>
            <a:r>
              <a:rPr lang="ru-RU" sz="2000" smtClean="0"/>
              <a:t>Жерлыгин Сергей (Саранинский СДК)     </a:t>
            </a:r>
          </a:p>
          <a:p>
            <a:pPr eaLnBrk="1" hangingPunct="1">
              <a:buFont typeface="Georgia" pitchFamily="18" charset="0"/>
              <a:buNone/>
            </a:pPr>
            <a:r>
              <a:rPr lang="ru-RU" sz="2000" smtClean="0"/>
              <a:t>                                                                                                                      </a:t>
            </a:r>
          </a:p>
          <a:p>
            <a:pPr eaLnBrk="1" hangingPunct="1">
              <a:buFont typeface="Georgia" pitchFamily="18" charset="0"/>
              <a:buNone/>
            </a:pPr>
            <a:r>
              <a:rPr lang="ru-RU" sz="2000" smtClean="0"/>
              <a:t>Диплом за сохранение национально-культуурных традиций</a:t>
            </a:r>
          </a:p>
          <a:p>
            <a:pPr eaLnBrk="1" hangingPunct="1">
              <a:buFont typeface="Georgia" pitchFamily="18" charset="0"/>
              <a:buNone/>
            </a:pPr>
            <a:endParaRPr lang="ru-RU" sz="2000" smtClean="0"/>
          </a:p>
        </p:txBody>
      </p:sp>
      <p:pic>
        <p:nvPicPr>
          <p:cNvPr id="51203" name="Picture 2" descr="C:\Users\1\Desktop\зшщш.jpg"/>
          <p:cNvPicPr>
            <a:picLocks noChangeAspect="1" noChangeArrowheads="1"/>
          </p:cNvPicPr>
          <p:nvPr/>
        </p:nvPicPr>
        <p:blipFill>
          <a:blip r:embed="rId2"/>
          <a:srcRect l="24138" r="28735"/>
          <a:stretch>
            <a:fillRect/>
          </a:stretch>
        </p:blipFill>
        <p:spPr bwMode="auto">
          <a:xfrm>
            <a:off x="571500" y="2255838"/>
            <a:ext cx="3000375" cy="42751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p:nvPr>
        </p:nvSpPr>
        <p:spPr>
          <a:xfrm>
            <a:off x="285750" y="642938"/>
            <a:ext cx="8858250" cy="1066800"/>
          </a:xfrm>
        </p:spPr>
        <p:txBody>
          <a:bodyPr/>
          <a:lstStyle/>
          <a:p>
            <a:pPr algn="ctr" eaLnBrk="1" hangingPunct="1"/>
            <a:r>
              <a:rPr lang="en-US" sz="2800" smtClean="0"/>
              <a:t>VII</a:t>
            </a:r>
            <a:r>
              <a:rPr lang="ru-RU" sz="2800" smtClean="0"/>
              <a:t> Областной фестиваль культуры финно-угорских народов «Уральская Финно-угория – 2015»</a:t>
            </a:r>
          </a:p>
        </p:txBody>
      </p:sp>
      <p:sp>
        <p:nvSpPr>
          <p:cNvPr id="52226" name="Содержимое 2"/>
          <p:cNvSpPr>
            <a:spLocks noGrp="1"/>
          </p:cNvSpPr>
          <p:nvPr>
            <p:ph idx="1"/>
          </p:nvPr>
        </p:nvSpPr>
        <p:spPr>
          <a:xfrm>
            <a:off x="0" y="5214938"/>
            <a:ext cx="4500563" cy="1768475"/>
          </a:xfrm>
        </p:spPr>
        <p:txBody>
          <a:bodyPr/>
          <a:lstStyle/>
          <a:p>
            <a:pPr eaLnBrk="1" hangingPunct="1">
              <a:buFont typeface="Georgia" pitchFamily="18" charset="0"/>
              <a:buNone/>
            </a:pPr>
            <a:r>
              <a:rPr lang="ru-RU" sz="1800" smtClean="0"/>
              <a:t>       Народный коллектив марийский песенно-хореографический ансамбль «Эрвий», рук. Канышева Н.А.  (Ювинский СДК)</a:t>
            </a:r>
          </a:p>
          <a:p>
            <a:pPr eaLnBrk="1" hangingPunct="1">
              <a:buFont typeface="Georgia" pitchFamily="18" charset="0"/>
              <a:buNone/>
            </a:pPr>
            <a:endParaRPr lang="ru-RU" sz="1800" smtClean="0"/>
          </a:p>
          <a:p>
            <a:pPr eaLnBrk="1" hangingPunct="1"/>
            <a:endParaRPr lang="ru-RU" sz="1800" smtClean="0"/>
          </a:p>
        </p:txBody>
      </p:sp>
      <p:pic>
        <p:nvPicPr>
          <p:cNvPr id="52227" name="Рисунок 3" descr="alt"/>
          <p:cNvPicPr>
            <a:picLocks noChangeAspect="1" noChangeArrowheads="1"/>
          </p:cNvPicPr>
          <p:nvPr/>
        </p:nvPicPr>
        <p:blipFill>
          <a:blip r:embed="rId2"/>
          <a:srcRect/>
          <a:stretch>
            <a:fillRect/>
          </a:stretch>
        </p:blipFill>
        <p:spPr bwMode="auto">
          <a:xfrm>
            <a:off x="285750" y="2000250"/>
            <a:ext cx="4176713" cy="3143250"/>
          </a:xfrm>
          <a:prstGeom prst="rect">
            <a:avLst/>
          </a:prstGeom>
          <a:noFill/>
          <a:ln w="9525">
            <a:noFill/>
            <a:miter lim="800000"/>
            <a:headEnd/>
            <a:tailEnd/>
          </a:ln>
        </p:spPr>
      </p:pic>
      <p:pic>
        <p:nvPicPr>
          <p:cNvPr id="52228" name="Рисунок 4" descr="alt"/>
          <p:cNvPicPr>
            <a:picLocks noChangeAspect="1" noChangeArrowheads="1"/>
          </p:cNvPicPr>
          <p:nvPr/>
        </p:nvPicPr>
        <p:blipFill>
          <a:blip r:embed="rId3"/>
          <a:srcRect/>
          <a:stretch>
            <a:fillRect/>
          </a:stretch>
        </p:blipFill>
        <p:spPr bwMode="auto">
          <a:xfrm>
            <a:off x="4643438" y="2000250"/>
            <a:ext cx="4214812" cy="3160713"/>
          </a:xfrm>
          <a:prstGeom prst="rect">
            <a:avLst/>
          </a:prstGeom>
          <a:noFill/>
          <a:ln w="9525">
            <a:noFill/>
            <a:miter lim="800000"/>
            <a:headEnd/>
            <a:tailEnd/>
          </a:ln>
        </p:spPr>
      </p:pic>
      <p:sp>
        <p:nvSpPr>
          <p:cNvPr id="52229" name="Прямоугольник 5"/>
          <p:cNvSpPr>
            <a:spLocks noChangeArrowheads="1"/>
          </p:cNvSpPr>
          <p:nvPr/>
        </p:nvSpPr>
        <p:spPr bwMode="auto">
          <a:xfrm>
            <a:off x="4857750" y="5214938"/>
            <a:ext cx="4000500" cy="1200150"/>
          </a:xfrm>
          <a:prstGeom prst="rect">
            <a:avLst/>
          </a:prstGeom>
          <a:noFill/>
          <a:ln w="9525">
            <a:noFill/>
            <a:miter lim="800000"/>
            <a:headEnd/>
            <a:tailEnd/>
          </a:ln>
        </p:spPr>
        <p:txBody>
          <a:bodyPr>
            <a:spAutoFit/>
          </a:bodyPr>
          <a:lstStyle/>
          <a:p>
            <a:r>
              <a:rPr lang="ru-RU">
                <a:latin typeface="Georgia" pitchFamily="18" charset="0"/>
              </a:rPr>
              <a:t>Вокально-инструментальный ансамбль  «Памаш», </a:t>
            </a:r>
          </a:p>
          <a:p>
            <a:r>
              <a:rPr lang="ru-RU">
                <a:latin typeface="Georgia" pitchFamily="18" charset="0"/>
              </a:rPr>
              <a:t>рук.Яшин Г.А.  (Сарсинский СДК)</a:t>
            </a:r>
          </a:p>
          <a:p>
            <a:endParaRPr lang="ru-RU">
              <a:latin typeface="Georgia" pitchFamily="18" charset="0"/>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Заголовок 1"/>
          <p:cNvSpPr>
            <a:spLocks noGrp="1"/>
          </p:cNvSpPr>
          <p:nvPr>
            <p:ph type="title"/>
          </p:nvPr>
        </p:nvSpPr>
        <p:spPr>
          <a:xfrm>
            <a:off x="0" y="500063"/>
            <a:ext cx="8929688" cy="1066800"/>
          </a:xfrm>
        </p:spPr>
        <p:txBody>
          <a:bodyPr/>
          <a:lstStyle/>
          <a:p>
            <a:pPr algn="ctr" eaLnBrk="1" hangingPunct="1"/>
            <a:r>
              <a:rPr lang="en-US" sz="2800" smtClean="0"/>
              <a:t>VII</a:t>
            </a:r>
            <a:r>
              <a:rPr lang="ru-RU" sz="2800" smtClean="0"/>
              <a:t> Региональный конкурс </a:t>
            </a:r>
            <a:br>
              <a:rPr lang="ru-RU" sz="2800" smtClean="0"/>
            </a:br>
            <a:r>
              <a:rPr lang="ru-RU" sz="2800" smtClean="0"/>
              <a:t>народной песни «Кладезь»</a:t>
            </a:r>
          </a:p>
        </p:txBody>
      </p:sp>
      <p:sp>
        <p:nvSpPr>
          <p:cNvPr id="53250" name="Содержимое 2"/>
          <p:cNvSpPr>
            <a:spLocks noGrp="1"/>
          </p:cNvSpPr>
          <p:nvPr>
            <p:ph idx="1"/>
          </p:nvPr>
        </p:nvSpPr>
        <p:spPr>
          <a:xfrm>
            <a:off x="4572000" y="2143125"/>
            <a:ext cx="4214813" cy="1911350"/>
          </a:xfrm>
        </p:spPr>
        <p:txBody>
          <a:bodyPr/>
          <a:lstStyle/>
          <a:p>
            <a:pPr eaLnBrk="1" hangingPunct="1">
              <a:buFont typeface="Georgia" pitchFamily="18" charset="0"/>
              <a:buNone/>
            </a:pPr>
            <a:r>
              <a:rPr lang="ru-RU" sz="2000" smtClean="0"/>
              <a:t>вокальный ансамбль «Ладица»</a:t>
            </a:r>
          </a:p>
          <a:p>
            <a:pPr eaLnBrk="1" hangingPunct="1">
              <a:buFont typeface="Georgia" pitchFamily="18" charset="0"/>
              <a:buNone/>
            </a:pPr>
            <a:r>
              <a:rPr lang="ru-RU" sz="2000" smtClean="0"/>
              <a:t>диплом II степени</a:t>
            </a:r>
          </a:p>
        </p:txBody>
      </p:sp>
      <p:pic>
        <p:nvPicPr>
          <p:cNvPr id="53251" name="Рисунок 3" descr="alt"/>
          <p:cNvPicPr>
            <a:picLocks noChangeAspect="1" noChangeArrowheads="1"/>
          </p:cNvPicPr>
          <p:nvPr/>
        </p:nvPicPr>
        <p:blipFill>
          <a:blip r:embed="rId2"/>
          <a:srcRect/>
          <a:stretch>
            <a:fillRect/>
          </a:stretch>
        </p:blipFill>
        <p:spPr bwMode="auto">
          <a:xfrm>
            <a:off x="214313" y="1571625"/>
            <a:ext cx="4214812" cy="2714625"/>
          </a:xfrm>
          <a:prstGeom prst="rect">
            <a:avLst/>
          </a:prstGeom>
          <a:noFill/>
          <a:ln w="9525">
            <a:noFill/>
            <a:miter lim="800000"/>
            <a:headEnd/>
            <a:tailEnd/>
          </a:ln>
        </p:spPr>
      </p:pic>
      <p:pic>
        <p:nvPicPr>
          <p:cNvPr id="53252" name="Рисунок 4" descr="alt"/>
          <p:cNvPicPr>
            <a:picLocks noChangeAspect="1" noChangeArrowheads="1"/>
          </p:cNvPicPr>
          <p:nvPr/>
        </p:nvPicPr>
        <p:blipFill>
          <a:blip r:embed="rId3"/>
          <a:srcRect/>
          <a:stretch>
            <a:fillRect/>
          </a:stretch>
        </p:blipFill>
        <p:spPr bwMode="auto">
          <a:xfrm>
            <a:off x="214313" y="4500563"/>
            <a:ext cx="4191000" cy="2143125"/>
          </a:xfrm>
          <a:prstGeom prst="rect">
            <a:avLst/>
          </a:prstGeom>
          <a:noFill/>
          <a:ln w="9525">
            <a:noFill/>
            <a:miter lim="800000"/>
            <a:headEnd/>
            <a:tailEnd/>
          </a:ln>
        </p:spPr>
      </p:pic>
      <p:sp>
        <p:nvSpPr>
          <p:cNvPr id="53253" name="Прямоугольник 5"/>
          <p:cNvSpPr>
            <a:spLocks noChangeArrowheads="1"/>
          </p:cNvSpPr>
          <p:nvPr/>
        </p:nvSpPr>
        <p:spPr bwMode="auto">
          <a:xfrm>
            <a:off x="4572000" y="4929188"/>
            <a:ext cx="4572000" cy="2246312"/>
          </a:xfrm>
          <a:prstGeom prst="rect">
            <a:avLst/>
          </a:prstGeom>
          <a:noFill/>
          <a:ln w="9525">
            <a:noFill/>
            <a:miter lim="800000"/>
            <a:headEnd/>
            <a:tailEnd/>
          </a:ln>
        </p:spPr>
        <p:txBody>
          <a:bodyPr>
            <a:spAutoFit/>
          </a:bodyPr>
          <a:lstStyle/>
          <a:p>
            <a:r>
              <a:rPr lang="ru-RU" sz="2000">
                <a:latin typeface="Georgia" pitchFamily="18" charset="0"/>
              </a:rPr>
              <a:t>Народный коллектив ансамбль русской песни «Россияночка»</a:t>
            </a:r>
          </a:p>
          <a:p>
            <a:endParaRPr lang="ru-RU" sz="2000">
              <a:latin typeface="Georgia" pitchFamily="18" charset="0"/>
            </a:endParaRPr>
          </a:p>
          <a:p>
            <a:r>
              <a:rPr lang="ru-RU" sz="2000">
                <a:latin typeface="Georgia" pitchFamily="18" charset="0"/>
              </a:rPr>
              <a:t>диплом III степени</a:t>
            </a:r>
          </a:p>
          <a:p>
            <a:endParaRPr lang="ru-RU" sz="2000">
              <a:latin typeface="Georgia" pitchFamily="18" charset="0"/>
            </a:endParaRPr>
          </a:p>
          <a:p>
            <a:endParaRPr lang="ru-RU" sz="2000">
              <a:latin typeface="Georgia" pitchFamily="18" charset="0"/>
            </a:endParaRPr>
          </a:p>
          <a:p>
            <a:endParaRPr lang="ru-RU" sz="2000">
              <a:latin typeface="Georgia" pitchFamily="18"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57250" y="2571750"/>
            <a:ext cx="8001000" cy="4002088"/>
          </a:xfrm>
        </p:spPr>
        <p:txBody>
          <a:bodyPr>
            <a:normAutofit lnSpcReduction="10000"/>
          </a:bodyPr>
          <a:lstStyle/>
          <a:p>
            <a:pPr marL="365760" indent="-256032" eaLnBrk="1" fontAlgn="auto" hangingPunct="1">
              <a:spcAft>
                <a:spcPts val="0"/>
              </a:spcAft>
              <a:buClr>
                <a:schemeClr val="accent3"/>
              </a:buClr>
              <a:buFont typeface="Georgia"/>
              <a:buNone/>
              <a:defRPr/>
            </a:pPr>
            <a:r>
              <a:rPr lang="ru-RU" sz="6000" dirty="0" smtClean="0"/>
              <a:t>75</a:t>
            </a:r>
            <a:r>
              <a:rPr lang="ru-RU" sz="3600" dirty="0" smtClean="0"/>
              <a:t> структурных подразделений:</a:t>
            </a:r>
          </a:p>
          <a:p>
            <a:pPr marL="365760" indent="-256032" eaLnBrk="1" fontAlgn="auto" hangingPunct="1">
              <a:spcAft>
                <a:spcPts val="0"/>
              </a:spcAft>
              <a:buClr>
                <a:schemeClr val="accent3"/>
              </a:buClr>
              <a:buFont typeface="Georgia"/>
              <a:buNone/>
              <a:defRPr/>
            </a:pPr>
            <a:endParaRPr lang="ru-RU" dirty="0" smtClean="0"/>
          </a:p>
          <a:p>
            <a:pPr marL="365760" indent="-256032" eaLnBrk="1" fontAlgn="auto" hangingPunct="1">
              <a:spcAft>
                <a:spcPts val="0"/>
              </a:spcAft>
              <a:buClr>
                <a:schemeClr val="accent3"/>
              </a:buClr>
              <a:buFont typeface="Georgia"/>
              <a:buChar char="•"/>
              <a:defRPr/>
            </a:pPr>
            <a:r>
              <a:rPr lang="ru-RU" dirty="0" smtClean="0"/>
              <a:t> 19 сельских домов культуры</a:t>
            </a:r>
          </a:p>
          <a:p>
            <a:pPr marL="365760" indent="-256032" eaLnBrk="1" fontAlgn="auto" hangingPunct="1">
              <a:spcAft>
                <a:spcPts val="0"/>
              </a:spcAft>
              <a:buClr>
                <a:schemeClr val="accent3"/>
              </a:buClr>
              <a:buFont typeface="Georgia"/>
              <a:buChar char="•"/>
              <a:defRPr/>
            </a:pPr>
            <a:r>
              <a:rPr lang="ru-RU" dirty="0" smtClean="0"/>
              <a:t>33 библиотеки</a:t>
            </a:r>
          </a:p>
          <a:p>
            <a:pPr marL="365760" indent="-256032" eaLnBrk="1" fontAlgn="auto" hangingPunct="1">
              <a:spcAft>
                <a:spcPts val="0"/>
              </a:spcAft>
              <a:buClr>
                <a:schemeClr val="accent3"/>
              </a:buClr>
              <a:buFont typeface="Georgia"/>
              <a:buChar char="•"/>
              <a:defRPr/>
            </a:pPr>
            <a:r>
              <a:rPr lang="ru-RU" dirty="0" smtClean="0"/>
              <a:t>21 сельский клуб</a:t>
            </a:r>
          </a:p>
          <a:p>
            <a:pPr marL="365760" indent="-256032" eaLnBrk="1" fontAlgn="auto" hangingPunct="1">
              <a:spcAft>
                <a:spcPts val="0"/>
              </a:spcAft>
              <a:buClr>
                <a:schemeClr val="accent3"/>
              </a:buClr>
              <a:buFont typeface="Georgia"/>
              <a:buChar char="•"/>
              <a:defRPr/>
            </a:pPr>
            <a:r>
              <a:rPr lang="ru-RU" dirty="0" smtClean="0"/>
              <a:t>передвижной </a:t>
            </a:r>
            <a:r>
              <a:rPr lang="ru-RU" dirty="0" err="1" smtClean="0"/>
              <a:t>культурно-досуговой</a:t>
            </a:r>
            <a:r>
              <a:rPr lang="ru-RU" dirty="0" smtClean="0"/>
              <a:t> центр</a:t>
            </a:r>
          </a:p>
          <a:p>
            <a:pPr marL="365760" indent="-256032" eaLnBrk="1" fontAlgn="auto" hangingPunct="1">
              <a:spcAft>
                <a:spcPts val="0"/>
              </a:spcAft>
              <a:buClr>
                <a:schemeClr val="accent3"/>
              </a:buClr>
              <a:buFont typeface="Georgia"/>
              <a:buChar char="•"/>
              <a:defRPr/>
            </a:pPr>
            <a:r>
              <a:rPr lang="ru-RU" dirty="0" smtClean="0"/>
              <a:t>организационно-методический центр по культуре и народному творчеству</a:t>
            </a:r>
          </a:p>
          <a:p>
            <a:pPr marL="365760" indent="-256032" eaLnBrk="1" fontAlgn="auto" hangingPunct="1">
              <a:spcAft>
                <a:spcPts val="0"/>
              </a:spcAft>
              <a:buClr>
                <a:schemeClr val="accent3"/>
              </a:buClr>
              <a:buFont typeface="Georgia"/>
              <a:buChar char="•"/>
              <a:defRPr/>
            </a:pPr>
            <a:endParaRPr lang="ru-RU" dirty="0"/>
          </a:p>
        </p:txBody>
      </p:sp>
      <p:pic>
        <p:nvPicPr>
          <p:cNvPr id="15362" name="Рисунок 3" descr="Сфера культуры, 2014.jpg"/>
          <p:cNvPicPr>
            <a:picLocks noChangeAspect="1"/>
          </p:cNvPicPr>
          <p:nvPr/>
        </p:nvPicPr>
        <p:blipFill>
          <a:blip r:embed="rId2">
            <a:clrChange>
              <a:clrFrom>
                <a:srgbClr val="85C226"/>
              </a:clrFrom>
              <a:clrTo>
                <a:srgbClr val="85C226">
                  <a:alpha val="0"/>
                </a:srgbClr>
              </a:clrTo>
            </a:clrChange>
            <a:grayscl/>
          </a:blip>
          <a:srcRect l="633" t="29185" r="50000" b="49060"/>
          <a:stretch>
            <a:fillRect/>
          </a:stretch>
        </p:blipFill>
        <p:spPr bwMode="auto">
          <a:xfrm>
            <a:off x="1643063" y="642938"/>
            <a:ext cx="5561012" cy="17145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p:txBody>
          <a:bodyPr/>
          <a:lstStyle/>
          <a:p>
            <a:pPr algn="ctr" eaLnBrk="1" hangingPunct="1"/>
            <a:r>
              <a:rPr lang="ru-RU" sz="2800" smtClean="0"/>
              <a:t>Динамика основных показателей культурно - досуговой сферы за последние 3 года </a:t>
            </a:r>
          </a:p>
        </p:txBody>
      </p:sp>
      <p:graphicFrame>
        <p:nvGraphicFramePr>
          <p:cNvPr id="16434" name="Group 50"/>
          <p:cNvGraphicFramePr>
            <a:graphicFrameLocks noGrp="1"/>
          </p:cNvGraphicFramePr>
          <p:nvPr>
            <p:ph idx="1"/>
          </p:nvPr>
        </p:nvGraphicFramePr>
        <p:xfrm>
          <a:off x="142875" y="2643188"/>
          <a:ext cx="8858250" cy="2863850"/>
        </p:xfrm>
        <a:graphic>
          <a:graphicData uri="http://schemas.openxmlformats.org/drawingml/2006/table">
            <a:tbl>
              <a:tblPr/>
              <a:tblGrid>
                <a:gridCol w="792163"/>
                <a:gridCol w="892175"/>
                <a:gridCol w="1266825"/>
                <a:gridCol w="1087437"/>
                <a:gridCol w="1171575"/>
                <a:gridCol w="1169988"/>
                <a:gridCol w="1304925"/>
                <a:gridCol w="1173162"/>
              </a:tblGrid>
              <a:tr h="1628775">
                <a:tc>
                  <a:txBody>
                    <a:bodyPr/>
                    <a:lstStyle/>
                    <a:p>
                      <a:pPr marL="431800" marR="0" lvl="0" indent="-215900" algn="ctr" defTabSz="914400" rtl="0" eaLnBrk="1" fontAlgn="base" latinLnBrk="0" hangingPunct="1">
                        <a:lnSpc>
                          <a:spcPct val="15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5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Год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31800" marR="0" lvl="0" indent="-215900" algn="ctr" defTabSz="914400" rtl="0" eaLnBrk="1" fontAlgn="base" latinLnBrk="0" hangingPunct="1">
                        <a:lnSpc>
                          <a:spcPct val="15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5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Сеть (ед.)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Количество</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m </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клубных формирований (ед.)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формирований</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Количество участников</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в них</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(ед.)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Количество проведенных мероприятий</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(ед.)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Из них - на</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платной основе</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(ед.)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Кол-во</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посетителей</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(ед.)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Из них – детей</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p>
                      <a:pPr marL="431800" marR="0" lvl="0" indent="-215900" algn="ctr" defTabSz="914400" rtl="0" eaLnBrk="1" fontAlgn="base" latinLnBrk="0" hangingPunct="1">
                        <a:lnSpc>
                          <a:spcPct val="116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(ед.)</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431800" marR="0" lvl="0" indent="-21590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2013</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42</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291</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3343</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7452</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9225" marR="0" lvl="0" indent="-149225"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2886</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288055</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46108</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431800" marR="0" lvl="0" indent="-21590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2014</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42</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301</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3436</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7470</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3099</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0175"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310753 </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56672 </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838">
                <a:tc>
                  <a:txBody>
                    <a:bodyPr/>
                    <a:lstStyle/>
                    <a:p>
                      <a:pPr marL="431800" marR="0" lvl="0" indent="-21590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2015</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42</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309</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3109</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7040</a:t>
                      </a: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2954</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30175"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294267</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62488</a:t>
                      </a:r>
                      <a:endParaRPr kumimoji="0" lang="ru-RU"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22459" marR="224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428625"/>
            <a:ext cx="8229600" cy="857250"/>
          </a:xfrm>
        </p:spPr>
        <p:txBody>
          <a:bodyPr>
            <a:normAutofit fontScale="90000"/>
          </a:bodyPr>
          <a:lstStyle/>
          <a:p>
            <a:pPr eaLnBrk="1" fontAlgn="auto" hangingPunct="1">
              <a:spcAft>
                <a:spcPts val="0"/>
              </a:spcAft>
              <a:defRPr/>
            </a:pPr>
            <a:r>
              <a:rPr lang="ru-RU" dirty="0" smtClean="0"/>
              <a:t>Коллективы со званием «народный»</a:t>
            </a:r>
            <a:endParaRPr lang="ru-RU" dirty="0"/>
          </a:p>
        </p:txBody>
      </p:sp>
      <p:pic>
        <p:nvPicPr>
          <p:cNvPr id="17410" name="Рисунок 2" descr="IMG_2253.jpg"/>
          <p:cNvPicPr>
            <a:picLocks noChangeAspect="1"/>
          </p:cNvPicPr>
          <p:nvPr/>
        </p:nvPicPr>
        <p:blipFill>
          <a:blip r:embed="rId2"/>
          <a:srcRect l="3123" t="18750" r="1563" b="12500"/>
          <a:stretch>
            <a:fillRect/>
          </a:stretch>
        </p:blipFill>
        <p:spPr bwMode="auto">
          <a:xfrm>
            <a:off x="4929188" y="4857750"/>
            <a:ext cx="3698875" cy="2000250"/>
          </a:xfrm>
          <a:prstGeom prst="rect">
            <a:avLst/>
          </a:prstGeom>
          <a:noFill/>
          <a:ln w="9525">
            <a:noFill/>
            <a:miter lim="800000"/>
            <a:headEnd/>
            <a:tailEnd/>
          </a:ln>
        </p:spPr>
      </p:pic>
      <p:pic>
        <p:nvPicPr>
          <p:cNvPr id="17411" name="Рисунок 3" descr="Ялкын, Ср.Бугалыш.JPG"/>
          <p:cNvPicPr>
            <a:picLocks noChangeAspect="1"/>
          </p:cNvPicPr>
          <p:nvPr/>
        </p:nvPicPr>
        <p:blipFill>
          <a:blip r:embed="rId3"/>
          <a:srcRect l="10938" t="39583" r="14063" b="16667"/>
          <a:stretch>
            <a:fillRect/>
          </a:stretch>
        </p:blipFill>
        <p:spPr bwMode="auto">
          <a:xfrm>
            <a:off x="214313" y="3071813"/>
            <a:ext cx="3917950" cy="1714500"/>
          </a:xfrm>
          <a:prstGeom prst="rect">
            <a:avLst/>
          </a:prstGeom>
          <a:noFill/>
          <a:ln w="9525">
            <a:noFill/>
            <a:miter lim="800000"/>
            <a:headEnd/>
            <a:tailEnd/>
          </a:ln>
        </p:spPr>
      </p:pic>
      <p:pic>
        <p:nvPicPr>
          <p:cNvPr id="17412" name="Рисунок 5" descr="Сарсаде.jpg"/>
          <p:cNvPicPr>
            <a:picLocks noChangeAspect="1"/>
          </p:cNvPicPr>
          <p:nvPr/>
        </p:nvPicPr>
        <p:blipFill>
          <a:blip r:embed="rId4"/>
          <a:srcRect l="4688" t="66667" r="7031"/>
          <a:stretch>
            <a:fillRect/>
          </a:stretch>
        </p:blipFill>
        <p:spPr bwMode="auto">
          <a:xfrm>
            <a:off x="4714875" y="3071813"/>
            <a:ext cx="4037013" cy="1143000"/>
          </a:xfrm>
          <a:prstGeom prst="rect">
            <a:avLst/>
          </a:prstGeom>
          <a:noFill/>
          <a:ln w="9525">
            <a:noFill/>
            <a:miter lim="800000"/>
            <a:headEnd/>
            <a:tailEnd/>
          </a:ln>
        </p:spPr>
      </p:pic>
      <p:pic>
        <p:nvPicPr>
          <p:cNvPr id="17413" name="Рисунок 6" descr="Джамп.JPG"/>
          <p:cNvPicPr>
            <a:picLocks noChangeAspect="1"/>
          </p:cNvPicPr>
          <p:nvPr/>
        </p:nvPicPr>
        <p:blipFill>
          <a:blip r:embed="rId5"/>
          <a:srcRect l="12022" t="39432" r="4788" b="7803"/>
          <a:stretch>
            <a:fillRect/>
          </a:stretch>
        </p:blipFill>
        <p:spPr bwMode="auto">
          <a:xfrm>
            <a:off x="4929188" y="1214438"/>
            <a:ext cx="3714750" cy="1766887"/>
          </a:xfrm>
          <a:prstGeom prst="rect">
            <a:avLst/>
          </a:prstGeom>
          <a:noFill/>
          <a:ln w="9525">
            <a:noFill/>
            <a:miter lim="800000"/>
            <a:headEnd/>
            <a:tailEnd/>
          </a:ln>
        </p:spPr>
      </p:pic>
      <p:pic>
        <p:nvPicPr>
          <p:cNvPr id="17414" name="Рисунок 7" descr="alt"/>
          <p:cNvPicPr>
            <a:picLocks noChangeAspect="1" noChangeArrowheads="1"/>
          </p:cNvPicPr>
          <p:nvPr/>
        </p:nvPicPr>
        <p:blipFill>
          <a:blip r:embed="rId6"/>
          <a:srcRect t="22221"/>
          <a:stretch>
            <a:fillRect/>
          </a:stretch>
        </p:blipFill>
        <p:spPr bwMode="auto">
          <a:xfrm>
            <a:off x="285750" y="1143000"/>
            <a:ext cx="3857625" cy="1500188"/>
          </a:xfrm>
          <a:prstGeom prst="rect">
            <a:avLst/>
          </a:prstGeom>
          <a:noFill/>
          <a:ln w="9525">
            <a:noFill/>
            <a:miter lim="800000"/>
            <a:headEnd/>
            <a:tailEnd/>
          </a:ln>
        </p:spPr>
      </p:pic>
      <p:pic>
        <p:nvPicPr>
          <p:cNvPr id="17415" name="Picture 1" descr="C:\Users\1\AppData\Roaming\Skype\dk-1-2014\media_messaging\media_cache_v2\^A9EAF595087A9C3774E8643279D884AA7E63963385A54B8F67^pimgpsh_fullsize_distr.jpg"/>
          <p:cNvPicPr>
            <a:picLocks noChangeAspect="1" noChangeArrowheads="1"/>
          </p:cNvPicPr>
          <p:nvPr/>
        </p:nvPicPr>
        <p:blipFill>
          <a:blip r:embed="rId7"/>
          <a:srcRect/>
          <a:stretch>
            <a:fillRect/>
          </a:stretch>
        </p:blipFill>
        <p:spPr bwMode="auto">
          <a:xfrm>
            <a:off x="642938" y="4929188"/>
            <a:ext cx="3143250" cy="1790700"/>
          </a:xfrm>
          <a:prstGeom prst="rect">
            <a:avLst/>
          </a:prstGeom>
          <a:noFill/>
          <a:ln w="9525">
            <a:noFill/>
            <a:miter lim="800000"/>
            <a:headEnd/>
            <a:tailEnd/>
          </a:ln>
        </p:spPr>
      </p:pic>
      <p:sp>
        <p:nvSpPr>
          <p:cNvPr id="10" name="Прямоугольник 9"/>
          <p:cNvSpPr/>
          <p:nvPr/>
        </p:nvSpPr>
        <p:spPr>
          <a:xfrm>
            <a:off x="4965193" y="4143380"/>
            <a:ext cx="3500462" cy="571504"/>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Сарсаде</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p>
        </p:txBody>
      </p:sp>
      <p:sp>
        <p:nvSpPr>
          <p:cNvPr id="11" name="Прямоугольник 10"/>
          <p:cNvSpPr/>
          <p:nvPr/>
        </p:nvSpPr>
        <p:spPr>
          <a:xfrm>
            <a:off x="5072066" y="2357430"/>
            <a:ext cx="3500463" cy="571505"/>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Джамп</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p>
        </p:txBody>
      </p:sp>
      <p:sp>
        <p:nvSpPr>
          <p:cNvPr id="12" name="Прямоугольник 11"/>
          <p:cNvSpPr/>
          <p:nvPr/>
        </p:nvSpPr>
        <p:spPr>
          <a:xfrm>
            <a:off x="500034" y="4286256"/>
            <a:ext cx="3500462" cy="571503"/>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Ялкын</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p>
        </p:txBody>
      </p:sp>
      <p:sp>
        <p:nvSpPr>
          <p:cNvPr id="13" name="Прямоугольник 12"/>
          <p:cNvSpPr/>
          <p:nvPr/>
        </p:nvSpPr>
        <p:spPr>
          <a:xfrm>
            <a:off x="428596" y="2357430"/>
            <a:ext cx="3500463" cy="571505"/>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Россияночка</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p>
        </p:txBody>
      </p:sp>
      <p:sp>
        <p:nvSpPr>
          <p:cNvPr id="14" name="Прямоугольник 13"/>
          <p:cNvSpPr/>
          <p:nvPr/>
        </p:nvSpPr>
        <p:spPr>
          <a:xfrm>
            <a:off x="5000628" y="6286496"/>
            <a:ext cx="3500463" cy="571504"/>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Эрвий</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a:t>
            </a:r>
          </a:p>
        </p:txBody>
      </p:sp>
      <p:sp>
        <p:nvSpPr>
          <p:cNvPr id="15" name="Овал 12"/>
          <p:cNvSpPr>
            <a:spLocks noGrp="1"/>
          </p:cNvSpPr>
          <p:nvPr>
            <p:ph idx="1"/>
          </p:nvPr>
        </p:nvSpPr>
        <p:spPr>
          <a:xfrm>
            <a:off x="714348" y="6187292"/>
            <a:ext cx="2928958" cy="502329"/>
          </a:xfrm>
        </p:spPr>
        <p:style>
          <a:lnRef idx="0">
            <a:schemeClr val="accent6"/>
          </a:lnRef>
          <a:fillRef idx="3">
            <a:schemeClr val="accent6"/>
          </a:fillRef>
          <a:effectRef idx="3">
            <a:schemeClr val="accent6"/>
          </a:effectRef>
          <a:fontRef idx="minor">
            <a:schemeClr val="lt1"/>
          </a:fontRef>
        </p:style>
        <p:txBody>
          <a:bodyPr anchor="ctr">
            <a:normAutofit fontScale="92500"/>
          </a:bodyPr>
          <a:lstStyle/>
          <a:p>
            <a:pPr marL="365760" indent="-256032" algn="ctr" eaLnBrk="1" fontAlgn="auto" hangingPunct="1">
              <a:spcAft>
                <a:spcPts val="0"/>
              </a:spcAft>
              <a:buClr>
                <a:schemeClr val="accent3"/>
              </a:buClr>
              <a:buFont typeface="Georgia"/>
              <a:buNone/>
              <a:defRPr/>
            </a:pP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«Планета детства»</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357188" y="0"/>
            <a:ext cx="8429625" cy="4572000"/>
          </a:xfrm>
        </p:spPr>
        <p:txBody>
          <a:bodyPr/>
          <a:lstStyle/>
          <a:p>
            <a:pPr eaLnBrk="1" hangingPunct="1"/>
            <a:r>
              <a:rPr lang="ru-RU" sz="1800" smtClean="0">
                <a:latin typeface="Georgia" pitchFamily="18" charset="0"/>
              </a:rPr>
              <a:t>  </a:t>
            </a:r>
            <a:r>
              <a:rPr lang="ru-RU" sz="1800" b="1" smtClean="0">
                <a:latin typeface="Georgia" pitchFamily="18" charset="0"/>
              </a:rPr>
              <a:t>За счет средств федерального бюджета в 2015 году:</a:t>
            </a:r>
            <a:br>
              <a:rPr lang="ru-RU" sz="1800" b="1" smtClean="0">
                <a:latin typeface="Georgia" pitchFamily="18" charset="0"/>
              </a:rPr>
            </a:br>
            <a:r>
              <a:rPr lang="ru-RU" sz="1800" b="1" smtClean="0">
                <a:latin typeface="Georgia" pitchFamily="18" charset="0"/>
              </a:rPr>
              <a:t/>
            </a:r>
            <a:br>
              <a:rPr lang="ru-RU" sz="1800" b="1" smtClean="0">
                <a:latin typeface="Georgia" pitchFamily="18" charset="0"/>
              </a:rPr>
            </a:br>
            <a:r>
              <a:rPr lang="ru-RU" sz="1800" smtClean="0">
                <a:latin typeface="Georgia" pitchFamily="18" charset="0"/>
              </a:rPr>
              <a:t>МБОУ ДОД «Красноуфимская районная детская школа искусств» выделено 100 000 (Сто тысяч)  рублей   как лучшему  учреждению дополнительного образования в сфере культуры, находящемуся на территориях сельских поселений Свердловской области </a:t>
            </a:r>
            <a:br>
              <a:rPr lang="ru-RU" sz="1800" smtClean="0">
                <a:latin typeface="Georgia" pitchFamily="18" charset="0"/>
              </a:rPr>
            </a:br>
            <a:r>
              <a:rPr lang="ru-RU" sz="1800" smtClean="0">
                <a:latin typeface="Georgia" pitchFamily="18" charset="0"/>
              </a:rPr>
              <a:t>Натальинскому Дому культуры выделено 100 000 (Сто тысяч)  рублей на приобретение светового оборудования как лучшему  учреждению культуры, находящемуся на территориях сельских поселений Свердловской области </a:t>
            </a:r>
          </a:p>
        </p:txBody>
      </p:sp>
      <p:pic>
        <p:nvPicPr>
          <p:cNvPr id="19458" name="Picture 16" descr="DSC07460"/>
          <p:cNvPicPr>
            <a:picLocks noChangeAspect="1" noChangeArrowheads="1"/>
          </p:cNvPicPr>
          <p:nvPr/>
        </p:nvPicPr>
        <p:blipFill>
          <a:blip r:embed="rId2"/>
          <a:srcRect/>
          <a:stretch>
            <a:fillRect/>
          </a:stretch>
        </p:blipFill>
        <p:spPr bwMode="auto">
          <a:xfrm>
            <a:off x="2000250" y="3571875"/>
            <a:ext cx="5197475" cy="30051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Прямоугольник 3"/>
          <p:cNvSpPr>
            <a:spLocks noChangeArrowheads="1"/>
          </p:cNvSpPr>
          <p:nvPr/>
        </p:nvSpPr>
        <p:spPr bwMode="auto">
          <a:xfrm>
            <a:off x="500063" y="5857875"/>
            <a:ext cx="3857625" cy="369888"/>
          </a:xfrm>
          <a:prstGeom prst="rect">
            <a:avLst/>
          </a:prstGeom>
          <a:noFill/>
          <a:ln w="9525">
            <a:noFill/>
            <a:miter lim="800000"/>
            <a:headEnd/>
            <a:tailEnd/>
          </a:ln>
        </p:spPr>
        <p:txBody>
          <a:bodyPr>
            <a:spAutoFit/>
          </a:bodyPr>
          <a:lstStyle/>
          <a:p>
            <a:pPr algn="ctr"/>
            <a:r>
              <a:rPr lang="ru-RU">
                <a:latin typeface="Georgia" pitchFamily="18" charset="0"/>
              </a:rPr>
              <a:t>Лысых Татьяна Ивановна</a:t>
            </a:r>
          </a:p>
        </p:txBody>
      </p:sp>
      <p:sp>
        <p:nvSpPr>
          <p:cNvPr id="21506" name="Прямоугольник 4"/>
          <p:cNvSpPr>
            <a:spLocks noChangeArrowheads="1"/>
          </p:cNvSpPr>
          <p:nvPr/>
        </p:nvSpPr>
        <p:spPr bwMode="auto">
          <a:xfrm>
            <a:off x="5000625" y="5857875"/>
            <a:ext cx="3546475" cy="369888"/>
          </a:xfrm>
          <a:prstGeom prst="rect">
            <a:avLst/>
          </a:prstGeom>
          <a:noFill/>
          <a:ln w="9525">
            <a:noFill/>
            <a:miter lim="800000"/>
            <a:headEnd/>
            <a:tailEnd/>
          </a:ln>
        </p:spPr>
        <p:txBody>
          <a:bodyPr wrap="none">
            <a:spAutoFit/>
          </a:bodyPr>
          <a:lstStyle/>
          <a:p>
            <a:r>
              <a:rPr lang="ru-RU">
                <a:latin typeface="Georgia" pitchFamily="18" charset="0"/>
              </a:rPr>
              <a:t>Балдин Владимир Васильевич </a:t>
            </a:r>
          </a:p>
        </p:txBody>
      </p:sp>
      <p:pic>
        <p:nvPicPr>
          <p:cNvPr id="21507" name="Picture 2" descr="C:\Users\1\Downloads\Лысых Татьяна Ивановна (Калиновка).jpg"/>
          <p:cNvPicPr>
            <a:picLocks noChangeAspect="1" noChangeArrowheads="1"/>
          </p:cNvPicPr>
          <p:nvPr/>
        </p:nvPicPr>
        <p:blipFill>
          <a:blip r:embed="rId2"/>
          <a:srcRect/>
          <a:stretch>
            <a:fillRect/>
          </a:stretch>
        </p:blipFill>
        <p:spPr bwMode="auto">
          <a:xfrm>
            <a:off x="395288" y="692150"/>
            <a:ext cx="3859212" cy="5143500"/>
          </a:xfrm>
          <a:prstGeom prst="rect">
            <a:avLst/>
          </a:prstGeom>
          <a:noFill/>
          <a:ln w="9525">
            <a:noFill/>
            <a:miter lim="800000"/>
            <a:headEnd/>
            <a:tailEnd/>
          </a:ln>
        </p:spPr>
      </p:pic>
      <p:pic>
        <p:nvPicPr>
          <p:cNvPr id="21508" name="Picture 4" descr="C:\Users\1\AppData\Roaming\Skype\dk-1-2014\media_messaging\media_cache_v2\^18E6BC02259829A43CD1D9C15632932CF0ACD62AD01B6B2C57^pimgpsh_fullsize_distr.jpg"/>
          <p:cNvPicPr>
            <a:picLocks noChangeAspect="1" noChangeArrowheads="1"/>
          </p:cNvPicPr>
          <p:nvPr/>
        </p:nvPicPr>
        <p:blipFill>
          <a:blip r:embed="rId3"/>
          <a:srcRect l="50000" t="20073" r="35156" b="33549"/>
          <a:stretch>
            <a:fillRect/>
          </a:stretch>
        </p:blipFill>
        <p:spPr bwMode="auto">
          <a:xfrm>
            <a:off x="5500688" y="714375"/>
            <a:ext cx="2428875" cy="50450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14313" y="928688"/>
            <a:ext cx="4068762" cy="2428875"/>
          </a:xfrm>
          <a:prstGeom prst="rect">
            <a:avLst/>
          </a:prstGeom>
        </p:spPr>
        <p:txBody>
          <a:bodyPr/>
          <a:lstStyle/>
          <a:p>
            <a:pPr marL="342900" indent="-342900" algn="ctr" fontAlgn="auto">
              <a:lnSpc>
                <a:spcPct val="90000"/>
              </a:lnSpc>
              <a:spcBef>
                <a:spcPct val="20000"/>
              </a:spcBef>
              <a:spcAft>
                <a:spcPts val="0"/>
              </a:spcAft>
              <a:buClr>
                <a:schemeClr val="hlink"/>
              </a:buClr>
              <a:buFont typeface="Wingdings" pitchFamily="2" charset="2"/>
              <a:buNone/>
              <a:defRPr/>
            </a:pPr>
            <a:r>
              <a:rPr lang="ru-RU" sz="2400" b="1" kern="0" dirty="0">
                <a:solidFill>
                  <a:schemeClr val="bg1"/>
                </a:solidFill>
                <a:effectLst>
                  <a:outerShdw blurRad="38100" dist="38100" dir="2700000" algn="tl">
                    <a:srgbClr val="000000"/>
                  </a:outerShdw>
                </a:effectLst>
                <a:latin typeface="+mn-lt"/>
              </a:rPr>
              <a:t>В Красноуфимском</a:t>
            </a:r>
          </a:p>
          <a:p>
            <a:pPr marL="342900" indent="-342900" algn="ctr" fontAlgn="auto">
              <a:lnSpc>
                <a:spcPct val="90000"/>
              </a:lnSpc>
              <a:spcBef>
                <a:spcPct val="20000"/>
              </a:spcBef>
              <a:spcAft>
                <a:spcPts val="0"/>
              </a:spcAft>
              <a:buClr>
                <a:schemeClr val="hlink"/>
              </a:buClr>
              <a:buFont typeface="Wingdings" pitchFamily="2" charset="2"/>
              <a:buNone/>
              <a:defRPr/>
            </a:pPr>
            <a:r>
              <a:rPr lang="ru-RU" sz="2400" b="1" kern="0" dirty="0">
                <a:solidFill>
                  <a:schemeClr val="bg1"/>
                </a:solidFill>
                <a:effectLst>
                  <a:outerShdw blurRad="38100" dist="38100" dir="2700000" algn="tl">
                    <a:srgbClr val="000000"/>
                  </a:outerShdw>
                </a:effectLst>
                <a:latin typeface="+mn-lt"/>
              </a:rPr>
              <a:t>районе</a:t>
            </a:r>
            <a:r>
              <a:rPr lang="en-US" sz="2400" b="1" kern="0" dirty="0">
                <a:solidFill>
                  <a:schemeClr val="bg1"/>
                </a:solidFill>
                <a:effectLst>
                  <a:outerShdw blurRad="38100" dist="38100" dir="2700000" algn="tl">
                    <a:srgbClr val="000000"/>
                  </a:outerShdw>
                </a:effectLst>
                <a:latin typeface="+mn-lt"/>
              </a:rPr>
              <a:t> </a:t>
            </a:r>
            <a:r>
              <a:rPr lang="ru-RU" sz="2400" b="1" kern="0" dirty="0">
                <a:solidFill>
                  <a:schemeClr val="bg1"/>
                </a:solidFill>
                <a:effectLst>
                  <a:outerShdw blurRad="38100" dist="38100" dir="2700000" algn="tl">
                    <a:srgbClr val="000000"/>
                  </a:outerShdw>
                </a:effectLst>
                <a:latin typeface="+mn-lt"/>
              </a:rPr>
              <a:t>33 библиотеки,</a:t>
            </a:r>
          </a:p>
          <a:p>
            <a:pPr marL="342900" indent="-342900" algn="ctr" fontAlgn="auto">
              <a:lnSpc>
                <a:spcPct val="90000"/>
              </a:lnSpc>
              <a:spcBef>
                <a:spcPct val="20000"/>
              </a:spcBef>
              <a:spcAft>
                <a:spcPts val="0"/>
              </a:spcAft>
              <a:buClr>
                <a:schemeClr val="hlink"/>
              </a:buClr>
              <a:buFont typeface="Wingdings" pitchFamily="2" charset="2"/>
              <a:buNone/>
              <a:defRPr/>
            </a:pPr>
            <a:r>
              <a:rPr lang="ru-RU" sz="2400" b="1" kern="0" dirty="0">
                <a:solidFill>
                  <a:schemeClr val="bg1"/>
                </a:solidFill>
                <a:effectLst>
                  <a:outerShdw blurRad="38100" dist="38100" dir="2700000" algn="tl">
                    <a:srgbClr val="000000"/>
                  </a:outerShdw>
                </a:effectLst>
                <a:latin typeface="+mn-lt"/>
              </a:rPr>
              <a:t>одна из них Красноуфимская Центральная районная библиотека</a:t>
            </a:r>
          </a:p>
          <a:p>
            <a:pPr marL="342900" indent="-342900" fontAlgn="auto">
              <a:lnSpc>
                <a:spcPct val="90000"/>
              </a:lnSpc>
              <a:spcBef>
                <a:spcPct val="20000"/>
              </a:spcBef>
              <a:spcAft>
                <a:spcPts val="0"/>
              </a:spcAft>
              <a:buClr>
                <a:schemeClr val="hlink"/>
              </a:buClr>
              <a:buFont typeface="Wingdings" pitchFamily="2" charset="2"/>
              <a:buChar char="§"/>
              <a:defRPr/>
            </a:pPr>
            <a:endParaRPr lang="ru-RU" sz="2800" kern="0" dirty="0">
              <a:solidFill>
                <a:schemeClr val="bg1"/>
              </a:solidFill>
              <a:effectLst>
                <a:outerShdw blurRad="38100" dist="38100" dir="2700000" algn="tl">
                  <a:srgbClr val="000000"/>
                </a:outerShdw>
              </a:effectLst>
              <a:latin typeface="+mn-lt"/>
            </a:endParaRPr>
          </a:p>
        </p:txBody>
      </p:sp>
      <p:pic>
        <p:nvPicPr>
          <p:cNvPr id="22530" name="Рисунок 2" descr="kriulino.jpg"/>
          <p:cNvPicPr>
            <a:picLocks noChangeAspect="1"/>
          </p:cNvPicPr>
          <p:nvPr/>
        </p:nvPicPr>
        <p:blipFill>
          <a:blip r:embed="rId2"/>
          <a:srcRect r="893" b="19228"/>
          <a:stretch>
            <a:fillRect/>
          </a:stretch>
        </p:blipFill>
        <p:spPr bwMode="auto">
          <a:xfrm>
            <a:off x="4714875" y="971550"/>
            <a:ext cx="3929063" cy="2370138"/>
          </a:xfrm>
          <a:prstGeom prst="rect">
            <a:avLst/>
          </a:prstGeom>
          <a:noFill/>
          <a:ln w="9525">
            <a:noFill/>
            <a:miter lim="800000"/>
            <a:headEnd/>
            <a:tailEnd/>
          </a:ln>
        </p:spPr>
      </p:pic>
      <p:pic>
        <p:nvPicPr>
          <p:cNvPr id="22531" name="Рисунок 5" descr="КРАСНО~1.JPG"/>
          <p:cNvPicPr>
            <a:picLocks noChangeAspect="1"/>
          </p:cNvPicPr>
          <p:nvPr/>
        </p:nvPicPr>
        <p:blipFill>
          <a:blip r:embed="rId3"/>
          <a:srcRect/>
          <a:stretch>
            <a:fillRect/>
          </a:stretch>
        </p:blipFill>
        <p:spPr bwMode="auto">
          <a:xfrm>
            <a:off x="4714875" y="3643313"/>
            <a:ext cx="3975100" cy="2786062"/>
          </a:xfrm>
          <a:prstGeom prst="rect">
            <a:avLst/>
          </a:prstGeom>
          <a:noFill/>
          <a:ln w="9525">
            <a:noFill/>
            <a:miter lim="800000"/>
            <a:headEnd/>
            <a:tailEnd/>
          </a:ln>
        </p:spPr>
      </p:pic>
      <p:pic>
        <p:nvPicPr>
          <p:cNvPr id="22532" name="Рисунок 6" descr="ЦРБ-2.jpg"/>
          <p:cNvPicPr>
            <a:picLocks noChangeAspect="1"/>
          </p:cNvPicPr>
          <p:nvPr/>
        </p:nvPicPr>
        <p:blipFill>
          <a:blip r:embed="rId4"/>
          <a:srcRect/>
          <a:stretch>
            <a:fillRect/>
          </a:stretch>
        </p:blipFill>
        <p:spPr bwMode="auto">
          <a:xfrm>
            <a:off x="428625" y="3643313"/>
            <a:ext cx="4000500" cy="30003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p:txBody>
          <a:bodyPr/>
          <a:lstStyle/>
          <a:p>
            <a:pPr eaLnBrk="1" hangingPunct="1"/>
            <a:r>
              <a:rPr lang="ru-RU" sz="2800" smtClean="0"/>
              <a:t>Динамика основных показателей деятельности библиотек за последние 3 года:</a:t>
            </a:r>
            <a:br>
              <a:rPr lang="ru-RU" sz="2800" smtClean="0"/>
            </a:br>
            <a:endParaRPr lang="ru-RU" sz="2800" smtClean="0"/>
          </a:p>
        </p:txBody>
      </p:sp>
      <p:graphicFrame>
        <p:nvGraphicFramePr>
          <p:cNvPr id="4" name="Таблица 3"/>
          <p:cNvGraphicFramePr>
            <a:graphicFrameLocks noGrp="1"/>
          </p:cNvGraphicFramePr>
          <p:nvPr/>
        </p:nvGraphicFramePr>
        <p:xfrm>
          <a:off x="357188" y="2143125"/>
          <a:ext cx="8496300" cy="4000500"/>
        </p:xfrm>
        <a:graphic>
          <a:graphicData uri="http://schemas.openxmlformats.org/drawingml/2006/table">
            <a:tbl>
              <a:tblPr/>
              <a:tblGrid>
                <a:gridCol w="4581525"/>
                <a:gridCol w="935037"/>
                <a:gridCol w="1527175"/>
                <a:gridCol w="1452563"/>
              </a:tblGrid>
              <a:tr h="285750">
                <a:tc>
                  <a:txBody>
                    <a:bodyPr/>
                    <a:lstStyle/>
                    <a:p>
                      <a:pPr marL="0" marR="0" lvl="0" indent="88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Times New Roman" pitchFamily="18" charset="0"/>
                        </a:rPr>
                        <a:t> </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2013</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2014</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2015</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1793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Times New Roman" pitchFamily="18" charset="0"/>
                        </a:rPr>
                        <a:t> </a:t>
                      </a: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Книжный фонд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183189</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185966</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186133</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1500">
                <a:tc>
                  <a:txBody>
                    <a:bodyPr/>
                    <a:lstStyle/>
                    <a:p>
                      <a:pPr marL="1793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в том числе – количество электронных изданий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289</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289</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307</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Times New Roman" pitchFamily="18" charset="0"/>
                        </a:rPr>
                        <a:t> </a:t>
                      </a: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Новые поступления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2746</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3081</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902</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Times New Roman" pitchFamily="18" charset="0"/>
                        </a:rPr>
                        <a:t> </a:t>
                      </a: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Выбытия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9685</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304</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735</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Times New Roman" pitchFamily="18" charset="0"/>
                        </a:rPr>
                        <a:t> </a:t>
                      </a: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Количество читателей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10743</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11217</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11641</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Times New Roman" pitchFamily="18" charset="0"/>
                        </a:rPr>
                        <a:t> </a:t>
                      </a: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Количество посещений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134143</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147244</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160572</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Times New Roman" pitchFamily="18" charset="0"/>
                        </a:rPr>
                        <a:t> </a:t>
                      </a: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Книговыдача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240392</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261217</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262016</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1500">
                <a:tc>
                  <a:txBody>
                    <a:bodyPr/>
                    <a:lstStyle/>
                    <a:p>
                      <a:pPr marL="1793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Количество библиотек, подключённых к Интернет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1793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Количество компьютеров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28</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41</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56</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1500">
                <a:tc>
                  <a:txBody>
                    <a:bodyPr/>
                    <a:lstStyle/>
                    <a:p>
                      <a:pPr marL="179388"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количество автоматизированных рабочих мест для читателей (ед.)</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8890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ru-RU" sz="17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530</TotalTime>
  <Words>811</Words>
  <Application>Microsoft Office PowerPoint</Application>
  <PresentationFormat>Экран (4:3)</PresentationFormat>
  <Paragraphs>206</Paragraphs>
  <Slides>28</Slides>
  <Notes>0</Notes>
  <HiddenSlides>0</HiddenSlides>
  <MMClips>0</MMClips>
  <ScaleCrop>false</ScaleCrop>
  <HeadingPairs>
    <vt:vector size="6" baseType="variant">
      <vt:variant>
        <vt:lpstr>Использованные шрифты</vt:lpstr>
      </vt:variant>
      <vt:variant>
        <vt:i4>7</vt:i4>
      </vt:variant>
      <vt:variant>
        <vt:lpstr>Шаблон оформления</vt:lpstr>
      </vt:variant>
      <vt:variant>
        <vt:i4>4</vt:i4>
      </vt:variant>
      <vt:variant>
        <vt:lpstr>Заголовки слайдов</vt:lpstr>
      </vt:variant>
      <vt:variant>
        <vt:i4>28</vt:i4>
      </vt:variant>
    </vt:vector>
  </HeadingPairs>
  <TitlesOfParts>
    <vt:vector size="39" baseType="lpstr">
      <vt:lpstr>Arial</vt:lpstr>
      <vt:lpstr>Trebuchet MS</vt:lpstr>
      <vt:lpstr>Georgia</vt:lpstr>
      <vt:lpstr>Wingdings 2</vt:lpstr>
      <vt:lpstr>Calibri</vt:lpstr>
      <vt:lpstr>Times New Roman</vt:lpstr>
      <vt:lpstr>Wingdings</vt:lpstr>
      <vt:lpstr>Городская</vt:lpstr>
      <vt:lpstr>Городская</vt:lpstr>
      <vt:lpstr>Городская</vt:lpstr>
      <vt:lpstr>Городская</vt:lpstr>
      <vt:lpstr> Деятельность учреждений культуры  по созданию имиджа Муниципального образования Красноуфимский округ за 2015 год </vt:lpstr>
      <vt:lpstr>Слайд 2</vt:lpstr>
      <vt:lpstr>Слайд 3</vt:lpstr>
      <vt:lpstr>Динамика основных показателей культурно - досуговой сферы за последние 3 года </vt:lpstr>
      <vt:lpstr>Коллективы со званием «народный»</vt:lpstr>
      <vt:lpstr>  За счет средств федерального бюджета в 2015 году:  МБОУ ДОД «Красноуфимская районная детская школа искусств» выделено 100 000 (Сто тысяч)  рублей   как лучшему  учреждению дополнительного образования в сфере культуры, находящемуся на территориях сельских поселений Свердловской области  Натальинскому Дому культуры выделено 100 000 (Сто тысяч)  рублей на приобретение светового оборудования как лучшему  учреждению культуры, находящемуся на территориях сельских поселений Свердловской области </vt:lpstr>
      <vt:lpstr>Слайд 7</vt:lpstr>
      <vt:lpstr>Слайд 8</vt:lpstr>
      <vt:lpstr>Динамика основных показателей деятельности библиотек за последние 3 года: </vt:lpstr>
      <vt:lpstr>Слайд 10</vt:lpstr>
      <vt:lpstr>Библиотекарь д. Русский Усть-Маш Шаровская Л. П. побывала на XI Павленковских чтениях «Павленковские библиотеки – культурное наследие российской провинции»  с 6 по 9 октября в г. Брянске и Республике Беларусь и выступила там с докладом «Помощь Павленковского движения в деятельности Русскоустьмашской библиотеки».</vt:lpstr>
      <vt:lpstr>Областной отборочный тур XIII конкурс  молодых исполнителей «Песня не знает границ»  Западный управленческий округ  г. Ревда</vt:lpstr>
      <vt:lpstr>VII областной фестиваль национальных культур                           «Мы живём на Урале», г.Екатеринбург</vt:lpstr>
      <vt:lpstr>IX Открытый межрегиональный фестиваль татарского народного творчества им. Сардии Нигаматовой с. Аракаево</vt:lpstr>
      <vt:lpstr>Открытый межрегиональный фестиваль исполнителей татарской песни «Урал Сандугачы» («Уральский соловей») г.Екатеринбург</vt:lpstr>
      <vt:lpstr>Фольклорная группа «Огонёк» </vt:lpstr>
      <vt:lpstr>Николай Шаньгин</vt:lpstr>
      <vt:lpstr>Областной фестиваль-праздник народа мари «Ага-Пайрем»,   д.Малые Карзи, Артинский ГО </vt:lpstr>
      <vt:lpstr>Областной татарский праздник «Сабантуй»                                 д. Кадниково, Сысертский район</vt:lpstr>
      <vt:lpstr>Межрегиональный праздник русской песни и частушки, Республика Башкортостан с.Новобелокатай</vt:lpstr>
      <vt:lpstr>Межрегиональный конкурс «Мечетлинская мастерская», с.Большеустикинское,  Республика Башкортостан</vt:lpstr>
      <vt:lpstr>Открытый фестиваль-конкурс исполнителей народного танца восточных мари «Ший кандра», с.Калтасы,  Республика Башкортостан</vt:lpstr>
      <vt:lpstr>Концерт татарских фольклорно-этнографических коллективов и исполнителей  Свердловской области «Мелодии сердца булгар»,  Центр традиционной народной культуры Среднего Урала</vt:lpstr>
      <vt:lpstr>VII региональный фестиваль-конкурс российской песни, посвящённый творчеству народного артиста России В.К.Трошина  «Всё, что на сердце у меня»</vt:lpstr>
      <vt:lpstr>Межрегиональный фестиваль-конкурс исполнителей на национальных инструментах «Уйнагыз, гармуннар», с.Аракаево</vt:lpstr>
      <vt:lpstr>IX Областной фестиваль вокалистов и исполнителей на национальных инструментах «Звуки музыки народной», г.В.Пышма</vt:lpstr>
      <vt:lpstr>VII Областной фестиваль культуры финно-угорских народов «Уральская Финно-угория – 2015»</vt:lpstr>
      <vt:lpstr>VII Региональный конкурс  народной песни «Кладезь»</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Участие коллективов структурных подразделений МБУК «ЦКНТ и БО» в областных и региональных фестивалях и конкурсах</dc:title>
  <dc:creator>user</dc:creator>
  <cp:lastModifiedBy>Admin</cp:lastModifiedBy>
  <cp:revision>60</cp:revision>
  <dcterms:created xsi:type="dcterms:W3CDTF">2016-01-22T05:00:18Z</dcterms:created>
  <dcterms:modified xsi:type="dcterms:W3CDTF">2016-04-15T06:24:25Z</dcterms:modified>
</cp:coreProperties>
</file>