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57" r:id="rId3"/>
    <p:sldId id="271" r:id="rId4"/>
    <p:sldId id="258" r:id="rId5"/>
    <p:sldId id="259" r:id="rId6"/>
    <p:sldId id="260" r:id="rId7"/>
    <p:sldId id="265" r:id="rId8"/>
    <p:sldId id="261" r:id="rId9"/>
    <p:sldId id="264" r:id="rId10"/>
    <p:sldId id="262" r:id="rId11"/>
    <p:sldId id="266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7" autoAdjust="0"/>
  </p:normalViewPr>
  <p:slideViewPr>
    <p:cSldViewPr>
      <p:cViewPr>
        <p:scale>
          <a:sx n="100" d="100"/>
          <a:sy n="100" d="100"/>
        </p:scale>
        <p:origin x="-7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F955AF-46C0-42C9-AC59-9608D7046E89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444ADB-FC0D-428C-8E30-1BDC781C7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44F40-6F5E-4BE9-BD03-968CD4048937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37B3-C316-439B-8F1C-A229E070B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1F25-DE0D-412F-8302-96EF14469FC3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749-7F9C-4BA4-9EBE-F21650F31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1552-BC10-4C3D-A373-61FA8B8A90DC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0CB-F91A-4F38-8963-EBB6679FE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1254-F4D6-48DA-934D-7010F781018B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CD16-288D-4680-87EA-3070336CE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D169-B221-4900-A072-D99019532C78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0968-8245-42CF-A646-211CF23DD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9D19-E2DC-460C-9024-B1A3809C8E1B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0069-9E99-4E4D-8485-CC76DA87E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B384-1F5F-40F3-9777-85AEF4530268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014D-2B93-4212-A1D7-2C1660B42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22F4-15A2-4A56-867C-1FAC225BF1CA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7F77-9F2D-46F4-93B8-C86C9FE63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781-A46B-4CA1-812D-3CC501618025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7846-2708-4A63-9659-7BA7EAEA1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217B-76FF-4599-933E-D4F5C22B6A26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12FA-0C36-4ABE-B4C6-BD0C69DF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92A2-DB31-47AE-AC56-30AFD591209A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F6EC-95B9-40E5-B0E6-B67ADB6B8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D8F16B-0157-48D8-9CE1-98FC6F55A67B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FFFEF-A494-43F2-93EC-9D84DCEBF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4" r:id="rId4"/>
    <p:sldLayoutId id="2147483883" r:id="rId5"/>
    <p:sldLayoutId id="2147483882" r:id="rId6"/>
    <p:sldLayoutId id="2147483881" r:id="rId7"/>
    <p:sldLayoutId id="2147483880" r:id="rId8"/>
    <p:sldLayoutId id="2147483879" r:id="rId9"/>
    <p:sldLayoutId id="2147483878" r:id="rId10"/>
    <p:sldLayoutId id="21474838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229600" cy="18288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Продвижение </a:t>
            </a:r>
            <a:br>
              <a:rPr lang="ru-RU" sz="60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0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книги и чтения </a:t>
            </a:r>
            <a:br>
              <a:rPr lang="ru-RU" sz="60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0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местном сообществе</a:t>
            </a:r>
            <a:endParaRPr lang="ru-RU" sz="60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5661025"/>
            <a:ext cx="6400800" cy="9366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Красноуфимская Центральная районная библиотека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57018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Количество выданных документов и их копий, выполненных справок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3554" name="Объект 3"/>
          <p:cNvGraphicFramePr>
            <a:graphicFrameLocks noGrp="1"/>
          </p:cNvGraphicFramePr>
          <p:nvPr>
            <p:ph idx="1"/>
          </p:nvPr>
        </p:nvGraphicFramePr>
        <p:xfrm>
          <a:off x="128588" y="2009775"/>
          <a:ext cx="8815387" cy="4783138"/>
        </p:xfrm>
        <a:graphic>
          <a:graphicData uri="http://schemas.openxmlformats.org/presentationml/2006/ole">
            <p:oleObj spid="_x0000_s23554" r:id="rId3" imgW="8815580" imgH="477967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4225" y="2060575"/>
            <a:ext cx="2943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Натальинская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поселковая библиотека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Users\uzer\Desktop\информайионные технологии\цод\натальинск\Консультация.JPG"/>
          <p:cNvPicPr>
            <a:picLocks noChangeAspect="1" noChangeArrowheads="1"/>
          </p:cNvPicPr>
          <p:nvPr/>
        </p:nvPicPr>
        <p:blipFill>
          <a:blip r:embed="rId2"/>
          <a:srcRect t="11170"/>
          <a:stretch>
            <a:fillRect/>
          </a:stretch>
        </p:blipFill>
        <p:spPr bwMode="auto">
          <a:xfrm>
            <a:off x="5915025" y="2841625"/>
            <a:ext cx="2841625" cy="336708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4708525"/>
            <a:ext cx="2994025" cy="150018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2665413"/>
            <a:ext cx="4922837" cy="12636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 l="2041" t="19003" r="4059" b="23986"/>
          <a:stretch>
            <a:fillRect/>
          </a:stretch>
        </p:blipFill>
        <p:spPr bwMode="auto">
          <a:xfrm>
            <a:off x="447675" y="836613"/>
            <a:ext cx="5500688" cy="8969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Публикация в СМИ и на сайтах</a:t>
            </a:r>
            <a:endParaRPr lang="ru-RU" dirty="0"/>
          </a:p>
        </p:txBody>
      </p:sp>
      <p:graphicFrame>
        <p:nvGraphicFramePr>
          <p:cNvPr id="25602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810125"/>
        </p:xfrm>
        <a:graphic>
          <a:graphicData uri="http://schemas.openxmlformats.org/presentationml/2006/ole">
            <p:oleObj spid="_x0000_s25602" r:id="rId3" imgW="8327858" imgH="481016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84784"/>
            <a:ext cx="8572560" cy="48013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Победителями конкурса Министерства культуры Свердловской области на получение денежного поощрения лучшим учреждениям культуры, находящихся на территориях сельских поселений в Свердловской области в  номинации  «Библиотечное дело» стали: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Нижнеиргинскря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сельская библиотека, заведующая библиотекой Кошеварова Лариса Петровна, 100 тысяч рублей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Иванова Татьяна Александровна, библиотекарь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Чатлыковской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сельской библиотеки, 50 тысяч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Грант на сумму 500 000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Федеральные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средства 92 400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813690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Наши достижения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84784"/>
            <a:ext cx="712879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Спасибо за внимание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D:\библиотека\DSC_0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565400"/>
            <a:ext cx="5054600" cy="35433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4140200" y="6308725"/>
            <a:ext cx="1223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</a:rPr>
              <a:t>2017 год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Число читателей библиотек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362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810125"/>
        </p:xfrm>
        <a:graphic>
          <a:graphicData uri="http://schemas.openxmlformats.org/presentationml/2006/ole">
            <p:oleObj spid="_x0000_s15362" r:id="rId3" imgW="8327858" imgH="481016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c1\Папка обмена\Наташа\патр. воспит\IMG_2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17538"/>
            <a:ext cx="3648075" cy="27368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1" name="Picture 3" descr="\\pc1\Папка обмена\Наташа\патр. воспит\IMG_4966.JPG"/>
          <p:cNvPicPr>
            <a:picLocks noChangeAspect="1" noChangeArrowheads="1"/>
          </p:cNvPicPr>
          <p:nvPr/>
        </p:nvPicPr>
        <p:blipFill rotWithShape="1">
          <a:blip r:embed="rId3"/>
          <a:srcRect t="6837" r="3915"/>
          <a:stretch/>
        </p:blipFill>
        <p:spPr bwMode="auto">
          <a:xfrm>
            <a:off x="539750" y="3860800"/>
            <a:ext cx="3751263" cy="272891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2" name="Picture 4" descr="\\pc1\Папка обмена\Наташа\патр. воспит\IMG_5155.JPG"/>
          <p:cNvPicPr>
            <a:picLocks noChangeAspect="1" noChangeArrowheads="1"/>
          </p:cNvPicPr>
          <p:nvPr/>
        </p:nvPicPr>
        <p:blipFill rotWithShape="1">
          <a:blip r:embed="rId4"/>
          <a:srcRect t="4062" r="3560"/>
          <a:stretch/>
        </p:blipFill>
        <p:spPr bwMode="auto">
          <a:xfrm>
            <a:off x="4932363" y="620713"/>
            <a:ext cx="3667125" cy="27368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3" name="Picture 5" descr="\\pc1\Папка обмена\Наташа\SAM_7011.JPG"/>
          <p:cNvPicPr>
            <a:picLocks noChangeAspect="1" noChangeArrowheads="1"/>
          </p:cNvPicPr>
          <p:nvPr/>
        </p:nvPicPr>
        <p:blipFill rotWithShape="1">
          <a:blip r:embed="rId5"/>
          <a:srcRect t="2336" r="2013"/>
          <a:stretch/>
        </p:blipFill>
        <p:spPr bwMode="auto">
          <a:xfrm>
            <a:off x="5003800" y="3894138"/>
            <a:ext cx="3668713" cy="274161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Посещения библиотек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7410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810125"/>
        </p:xfrm>
        <a:graphic>
          <a:graphicData uri="http://schemas.openxmlformats.org/presentationml/2006/ole">
            <p:oleObj spid="_x0000_s17410" r:id="rId3" imgW="8327858" imgH="481016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Состояние кадров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8434" name="Объект 3"/>
          <p:cNvGraphicFramePr>
            <a:graphicFrameLocks noGrp="1"/>
          </p:cNvGraphicFramePr>
          <p:nvPr>
            <p:ph idx="1"/>
          </p:nvPr>
        </p:nvGraphicFramePr>
        <p:xfrm>
          <a:off x="-50800" y="785813"/>
          <a:ext cx="9210675" cy="6007100"/>
        </p:xfrm>
        <a:graphic>
          <a:graphicData uri="http://schemas.openxmlformats.org/presentationml/2006/ole">
            <p:oleObj spid="_x0000_s18434" r:id="rId3" imgW="9211854" imgH="600508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Число культурно-массовых мероприятий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9458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810125"/>
        </p:xfrm>
        <a:graphic>
          <a:graphicData uri="http://schemas.openxmlformats.org/presentationml/2006/ole">
            <p:oleObj spid="_x0000_s19458" r:id="rId3" imgW="8327858" imgH="481016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uzer\Desktop\презентация\день краснуфимского р-на\IMG_4696.JPG"/>
          <p:cNvPicPr>
            <a:picLocks noChangeAspect="1" noChangeArrowheads="1"/>
          </p:cNvPicPr>
          <p:nvPr/>
        </p:nvPicPr>
        <p:blipFill rotWithShape="1">
          <a:blip r:embed="rId2"/>
          <a:srcRect l="7228" r="4538"/>
          <a:stretch/>
        </p:blipFill>
        <p:spPr bwMode="auto">
          <a:xfrm>
            <a:off x="6326188" y="5059363"/>
            <a:ext cx="2206625" cy="161607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uzer\Desktop\семинар\день чтения\ясредний Баяк\Средний Баяк.jpg"/>
          <p:cNvPicPr>
            <a:picLocks noChangeAspect="1" noChangeArrowheads="1"/>
          </p:cNvPicPr>
          <p:nvPr/>
        </p:nvPicPr>
        <p:blipFill rotWithShape="1">
          <a:blip r:embed="rId3"/>
          <a:srcRect l="3493" t="7711" r="3491" b="6781"/>
          <a:stretch/>
        </p:blipFill>
        <p:spPr bwMode="auto">
          <a:xfrm>
            <a:off x="287338" y="2225675"/>
            <a:ext cx="2144712" cy="160337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uzer\Desktop\семинар\день чтения\Крылово\IMG_5519.JPG"/>
          <p:cNvPicPr>
            <a:picLocks noChangeAspect="1" noChangeArrowheads="1"/>
          </p:cNvPicPr>
          <p:nvPr/>
        </p:nvPicPr>
        <p:blipFill rotWithShape="1">
          <a:blip r:embed="rId4"/>
          <a:srcRect l="7962" t="13008" r="4733"/>
          <a:stretch/>
        </p:blipFill>
        <p:spPr bwMode="auto">
          <a:xfrm>
            <a:off x="6664325" y="2216150"/>
            <a:ext cx="2159000" cy="16129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30438" y="28575"/>
            <a:ext cx="22939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д</a:t>
            </a:r>
            <a:r>
              <a:rPr lang="ru-RU" sz="1600" dirty="0">
                <a:latin typeface="+mj-lt"/>
              </a:rPr>
              <a:t>. Русский Усть-Маш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Турпоход «Моя Россия – мой выбор!»</a:t>
            </a:r>
            <a:endParaRPr lang="ru-RU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8963" y="1182688"/>
            <a:ext cx="22050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с. </a:t>
            </a:r>
            <a:r>
              <a:rPr lang="ru-RU" sz="1600" dirty="0">
                <a:latin typeface="+mj-lt"/>
              </a:rPr>
              <a:t>Крылово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акция «</a:t>
            </a:r>
            <a:r>
              <a:rPr lang="ru-RU" sz="1600" dirty="0">
                <a:latin typeface="+mj-lt"/>
              </a:rPr>
              <a:t>Брось мышку, возьми книжку»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475" y="1476375"/>
            <a:ext cx="19399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д</a:t>
            </a:r>
            <a:r>
              <a:rPr lang="ru-RU" sz="1600" dirty="0">
                <a:latin typeface="+mj-lt"/>
              </a:rPr>
              <a:t>. Средний Баяк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«День чтения»</a:t>
            </a:r>
            <a:endParaRPr lang="ru-RU" sz="1600" dirty="0">
              <a:latin typeface="+mj-lt"/>
            </a:endParaRPr>
          </a:p>
        </p:txBody>
      </p:sp>
      <p:pic>
        <p:nvPicPr>
          <p:cNvPr id="3074" name="Picture 2" descr="\\pc1\Папка обмена\Наташа\Калиновка.JPG"/>
          <p:cNvPicPr>
            <a:picLocks noChangeAspect="1" noChangeArrowheads="1"/>
          </p:cNvPicPr>
          <p:nvPr/>
        </p:nvPicPr>
        <p:blipFill rotWithShape="1">
          <a:blip r:embed="rId5"/>
          <a:srcRect l="2928" r="7862"/>
          <a:stretch/>
        </p:blipFill>
        <p:spPr bwMode="auto">
          <a:xfrm>
            <a:off x="827088" y="5059363"/>
            <a:ext cx="2168525" cy="16192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3" descr="H:\Фото 2016\Выборы\100_1197.JPG"/>
          <p:cNvPicPr>
            <a:picLocks noChangeAspect="1" noChangeArrowheads="1"/>
          </p:cNvPicPr>
          <p:nvPr/>
        </p:nvPicPr>
        <p:blipFill rotWithShape="1">
          <a:blip r:embed="rId6"/>
          <a:srcRect t="7183" r="6909"/>
          <a:stretch/>
        </p:blipFill>
        <p:spPr bwMode="auto">
          <a:xfrm>
            <a:off x="2287588" y="868363"/>
            <a:ext cx="2179637" cy="163036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1" name="TextBox 10"/>
          <p:cNvSpPr txBox="1"/>
          <p:nvPr/>
        </p:nvSpPr>
        <p:spPr>
          <a:xfrm>
            <a:off x="827088" y="4411663"/>
            <a:ext cx="22320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д</a:t>
            </a:r>
            <a:r>
              <a:rPr lang="ru-RU" sz="1600" dirty="0">
                <a:latin typeface="+mj-lt"/>
              </a:rPr>
              <a:t>. Калиновка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«Библионочь - 2016»</a:t>
            </a:r>
            <a:endParaRPr lang="ru-RU" sz="1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6188" y="4381500"/>
            <a:ext cx="1944687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с</a:t>
            </a:r>
            <a:r>
              <a:rPr lang="ru-RU" sz="1600" dirty="0">
                <a:latin typeface="+mj-lt"/>
              </a:rPr>
              <a:t>. Крылово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«День Района</a:t>
            </a:r>
            <a:r>
              <a:rPr lang="ru-RU" dirty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pic>
        <p:nvPicPr>
          <p:cNvPr id="3075" name="Picture 3" descr="\\pc1\Папка обмена\Наташа\P32200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7100" y="850900"/>
            <a:ext cx="2147888" cy="161131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3" name="TextBox 12"/>
          <p:cNvSpPr txBox="1"/>
          <p:nvPr/>
        </p:nvSpPr>
        <p:spPr>
          <a:xfrm>
            <a:off x="4719638" y="38100"/>
            <a:ext cx="19954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с</a:t>
            </a:r>
            <a:r>
              <a:rPr lang="ru-RU" sz="1600" dirty="0">
                <a:latin typeface="+mj-lt"/>
              </a:rPr>
              <a:t>. Чатлык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«Неделя детской книги»</a:t>
            </a:r>
            <a:endParaRPr lang="ru-RU" sz="1600" dirty="0">
              <a:latin typeface="+mj-lt"/>
            </a:endParaRPr>
          </a:p>
        </p:txBody>
      </p:sp>
      <p:pic>
        <p:nvPicPr>
          <p:cNvPr id="2050" name="Picture 2" descr="\\pc1\Папка обмена\Наташа\патр. воспит\IMG_2698.JPG"/>
          <p:cNvPicPr>
            <a:picLocks noChangeAspect="1" noChangeArrowheads="1"/>
          </p:cNvPicPr>
          <p:nvPr/>
        </p:nvPicPr>
        <p:blipFill rotWithShape="1">
          <a:blip r:embed="rId8"/>
          <a:srcRect l="7725" r="6798" b="11401"/>
          <a:stretch/>
        </p:blipFill>
        <p:spPr bwMode="auto">
          <a:xfrm>
            <a:off x="3594100" y="3465513"/>
            <a:ext cx="2216150" cy="306387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" name="TextBox 1"/>
          <p:cNvSpPr txBox="1"/>
          <p:nvPr/>
        </p:nvSpPr>
        <p:spPr>
          <a:xfrm>
            <a:off x="3560763" y="2844800"/>
            <a:ext cx="18605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с</a:t>
            </a:r>
            <a:r>
              <a:rPr lang="ru-RU" sz="1600" dirty="0">
                <a:latin typeface="+mj-lt"/>
              </a:rPr>
              <a:t>. Криулино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День Победы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Число любительских объединений</a:t>
            </a:r>
          </a:p>
        </p:txBody>
      </p:sp>
      <p:graphicFrame>
        <p:nvGraphicFramePr>
          <p:cNvPr id="21506" name="Объект 3"/>
          <p:cNvGraphicFramePr>
            <a:graphicFrameLocks noGrp="1"/>
          </p:cNvGraphicFramePr>
          <p:nvPr>
            <p:ph idx="1"/>
          </p:nvPr>
        </p:nvGraphicFramePr>
        <p:xfrm>
          <a:off x="200025" y="1549400"/>
          <a:ext cx="8743950" cy="4810125"/>
        </p:xfrm>
        <a:graphic>
          <a:graphicData uri="http://schemas.openxmlformats.org/presentationml/2006/ole">
            <p:oleObj spid="_x0000_s21506" r:id="rId3" imgW="8742422" imgH="481016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638" y="2906713"/>
            <a:ext cx="25400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j-lt"/>
              </a:rPr>
              <a:t>Натальинская</a:t>
            </a:r>
            <a:r>
              <a:rPr lang="ru-RU" dirty="0">
                <a:latin typeface="+mj-lt"/>
              </a:rPr>
              <a:t> поселковая библиотека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</a:rPr>
              <a:t>клуб «Рукодельница»</a:t>
            </a:r>
            <a:endParaRPr lang="ru-RU" dirty="0">
              <a:latin typeface="+mj-lt"/>
            </a:endParaRPr>
          </a:p>
        </p:txBody>
      </p:sp>
      <p:pic>
        <p:nvPicPr>
          <p:cNvPr id="1026" name="Picture 2" descr="\\pc1\Папка обмена\Наташа\Кошаево Клуб Здоров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3400" y="995363"/>
            <a:ext cx="3313113" cy="248443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" name="Picture 4" descr="C:\Users\uzer\Desktop\выставка 2016\САМОДЕЛКИН\поделки из бисера\IMG_3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0688" y="2570163"/>
            <a:ext cx="3198812" cy="3076575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4" name="Picture 2" descr="D:\Documents and Settings\user\Мои документы\Мои рисунки\фото мероприятий\P13105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02113"/>
            <a:ext cx="3243263" cy="243363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35600" y="101600"/>
            <a:ext cx="36004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j-lt"/>
              </a:rPr>
              <a:t>Кошаевская</a:t>
            </a:r>
            <a:r>
              <a:rPr lang="ru-RU" dirty="0">
                <a:latin typeface="+mj-lt"/>
              </a:rPr>
              <a:t> сельская библиотека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</a:rPr>
              <a:t>к</a:t>
            </a:r>
            <a:r>
              <a:rPr lang="ru-RU" dirty="0">
                <a:latin typeface="+mj-lt"/>
              </a:rPr>
              <a:t>луб «Здоровье»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6238" y="1035050"/>
            <a:ext cx="251936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</a:rPr>
              <a:t>Красноуфимская Центральная районная библиотека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</a:rPr>
              <a:t>к</a:t>
            </a:r>
            <a:r>
              <a:rPr lang="ru-RU" dirty="0">
                <a:latin typeface="+mj-lt"/>
              </a:rPr>
              <a:t>ружок «</a:t>
            </a:r>
            <a:r>
              <a:rPr lang="ru-RU" dirty="0" err="1">
                <a:latin typeface="+mj-lt"/>
              </a:rPr>
              <a:t>Самоделкин</a:t>
            </a:r>
            <a:r>
              <a:rPr lang="ru-RU" dirty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535</TotalTime>
  <Words>62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Admin</cp:lastModifiedBy>
  <cp:revision>63</cp:revision>
  <dcterms:created xsi:type="dcterms:W3CDTF">2017-02-01T04:52:37Z</dcterms:created>
  <dcterms:modified xsi:type="dcterms:W3CDTF">2017-02-06T10:51:22Z</dcterms:modified>
</cp:coreProperties>
</file>