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338" r:id="rId3"/>
    <p:sldId id="320" r:id="rId4"/>
    <p:sldId id="312" r:id="rId5"/>
    <p:sldId id="319" r:id="rId6"/>
    <p:sldId id="323" r:id="rId7"/>
    <p:sldId id="322" r:id="rId8"/>
    <p:sldId id="324" r:id="rId9"/>
    <p:sldId id="325" r:id="rId10"/>
    <p:sldId id="326" r:id="rId11"/>
    <p:sldId id="327" r:id="rId12"/>
    <p:sldId id="328" r:id="rId13"/>
    <p:sldId id="329" r:id="rId14"/>
    <p:sldId id="321" r:id="rId15"/>
    <p:sldId id="339" r:id="rId16"/>
    <p:sldId id="332" r:id="rId17"/>
    <p:sldId id="330" r:id="rId18"/>
    <p:sldId id="340" r:id="rId19"/>
    <p:sldId id="341" r:id="rId20"/>
    <p:sldId id="333" r:id="rId21"/>
    <p:sldId id="291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93" r:id="rId32"/>
    <p:sldId id="280" r:id="rId33"/>
    <p:sldId id="295" r:id="rId34"/>
    <p:sldId id="334" r:id="rId35"/>
    <p:sldId id="316" r:id="rId36"/>
    <p:sldId id="315" r:id="rId37"/>
    <p:sldId id="317" r:id="rId38"/>
    <p:sldId id="318" r:id="rId39"/>
    <p:sldId id="346" r:id="rId40"/>
    <p:sldId id="336" r:id="rId41"/>
    <p:sldId id="337" r:id="rId42"/>
    <p:sldId id="297" r:id="rId43"/>
    <p:sldId id="284" r:id="rId44"/>
    <p:sldId id="343" r:id="rId45"/>
    <p:sldId id="286" r:id="rId46"/>
    <p:sldId id="344" r:id="rId47"/>
    <p:sldId id="285" r:id="rId48"/>
    <p:sldId id="287" r:id="rId49"/>
    <p:sldId id="288" r:id="rId50"/>
    <p:sldId id="289" r:id="rId51"/>
    <p:sldId id="347" r:id="rId52"/>
    <p:sldId id="345" r:id="rId53"/>
    <p:sldId id="290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979719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9.jpeg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jpeg"/><Relationship Id="rId7" Type="http://schemas.openxmlformats.org/officeDocument/2006/relationships/hyperlink" Target="http://rkruf.ru/wp-content/uploads/2016/05/7-%D0%9F%D0%B5%D1%80%D0%B2%D1%8B%D0%B9-%D0%B7%D0%B0%D0%BF%D1%83%D1%81%D0%BA-%D0%BF%D0%B5%D0%BB%D1%8F%D0%B4%D0%B8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hyperlink" Target="http://rkruf.ru/wp-content/uploads/2016/05/5-%D0%9B%D0%B8%D1%87%D0%B8%D0%BD%D0%BA%D0%B8-%D0%BF%D0%B5%D0%BB%D1%8F%D0%B4%D0%B8.jpg" TargetMode="Externa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959107"/>
            <a:ext cx="91440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Инвестиционные площадки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Красноуфимский округ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8229600" cy="107157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3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Месторождение минеральных вод с. Новое Село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551836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000240"/>
            <a:ext cx="55007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Скважина 3/90 на сероводородные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среднеминерализированные воды.</a:t>
            </a: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Месторасположение: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с. Новое Село по ул. Советская, дом №1А </a:t>
            </a: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Техническое состояние – хорошее.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Извлечение минеральных вод 12 м</a:t>
            </a:r>
            <a:r>
              <a:rPr lang="ru-RU" sz="20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/сутки.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данное время не используется.</a:t>
            </a: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Проведено межевание трех участков: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1участок – 0,33 га (спальный корпус);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 участок – 0,35 га;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 участок – 0,2 га (скважина).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\\SERVER\User Doc\Пастухова Г.А\2015-05-07 15-30-1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 rot="10800000" flipH="1" flipV="1">
            <a:off x="6143636" y="2214554"/>
            <a:ext cx="2319251" cy="4389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8229600" cy="107157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3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Месторождение минеральных вод с. Новое Село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551836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000240"/>
            <a:ext cx="550072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Непосредственно к границам инвестиционной площадки подведена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ЛЭП и система водоснабжения.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Возможна газификация водолечебницы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(в 2015 году завершена прокладка газопровода по с. Новое Село).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Наличие лицензии на разработку месторождения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имеет ЗАО «Санаторий «Иргина»,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которое прекратило деятельность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территории Красноуфимского района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1996 году.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\\SERVER\User Doc\Трифонов А.А\от Пастуховой\для презентации\фото\Новое Село водолечебница\DSC0150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715008" y="3643314"/>
            <a:ext cx="3142211" cy="27057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8229600" cy="107157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3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Месторождение минеральных вод с. Новое Село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551836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357430"/>
            <a:ext cx="37862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территории бывшего санатория «Иргина»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расположено здание водолечебницы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площадью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227,1 кв. метр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(год постройки 1974)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" descr="\\SERVER\User Doc\Трифонов А.А\от Пастуховой\для презентации\фото\Новое Село водолечебница\DSC0399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2928934"/>
            <a:ext cx="4501342" cy="3499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8229600" cy="107157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3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Месторождение минеральных вод с. Новое Село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551836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357430"/>
            <a:ext cx="83582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территории бывшего санатория «Иргина» расположено 2-х этажное здание спального корпуса площадью 1234,2 кв. метра (год постройки 1986)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\\SERVER\User Doc\Трифонов А.А\от Пастуховой\для презентации\фото\Новое Село водолечебница\DSC0399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-10000" contrast="10000"/>
          </a:blip>
          <a:srcRect b="25797"/>
          <a:stretch>
            <a:fillRect/>
          </a:stretch>
        </p:blipFill>
        <p:spPr bwMode="auto">
          <a:xfrm>
            <a:off x="1785918" y="3571876"/>
            <a:ext cx="5715000" cy="2784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8229600" cy="121444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4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Участок под строительство кирпичного завода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2143116"/>
            <a:ext cx="79296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Участок  площадью 10 га</a:t>
            </a:r>
          </a:p>
          <a:p>
            <a:pPr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Месторасположение: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д. Приданниково  на расстоянии 4 км от г. Красноуфимска и  210км от г. Екатеринбурга.</a:t>
            </a:r>
          </a:p>
          <a:p>
            <a:pPr>
              <a:buNone/>
            </a:pP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Приданниковское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месторождение располагает запасами сырья, объем  разведанных запасов которого составляет  3 254 тыс. м</a:t>
            </a:r>
            <a:r>
              <a:rPr lang="ru-RU" sz="22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Предполагается, что этих запасов  достаточно для работы предприятия в течение 50 лет.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Автомобильные подъездные пути подходят к границе площадки, железнодорожные подъездные пути расположены на расстоянии 0,5 км от его границы.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8229600" cy="121444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5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Участок с нефтеносными скважинами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928802"/>
            <a:ext cx="8215370" cy="357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Участок с несколькими разведанными и законсервированными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нефтеносными скважинами – месторождение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Сухореченское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расположен в 21км от г. Красноуфимска.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  месторождению подходят  автомобильные подъездные пути,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протяженностью 15 км, соединяющие площадку с автомобильной дорогой Ачит-Месягутово. 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Ближайшая железнодорожная станция -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Саранинский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завод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расположена на расстоянии  15 км.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Имеется оборудование по первичной переработке нефти.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8229600" cy="121444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6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Участок под строительство птицефабрики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2143116"/>
            <a:ext cx="76438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Место расположение:</a:t>
            </a:r>
          </a:p>
          <a:p>
            <a:pPr>
              <a:buNone/>
            </a:pP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Красноуфимский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(шесть филиалов: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с.Новое село, с.Чатлык, д.Калиновка,  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с.Юва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     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с.Ср.Бугалыш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с.Сарсы Первые;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убойный цех в с.Крылово).</a:t>
            </a:r>
          </a:p>
          <a:p>
            <a:pPr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Автомагистраль: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Ачит-Месягутово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8229600" cy="15716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Участки для размещения сельскохозяйственных производств</a:t>
            </a:r>
            <a:endParaRPr lang="ru-RU" sz="3200" b="1" kern="0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857364"/>
            <a:ext cx="807249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Зона сельскохозяйственного использования в д. Черлак,  ориентировочная площадь 38 га,  в 260 метрах подстанция 10/04 кВ , вблизи участка имеется газ, водяная скважина, рельеф местности ровный без уклонов.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Земельный участок площадью 147,6 га входит в состав единого землепользования.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Месторасположение: обл. Свердловская, р-н Красноуфимский, д. Калиновка, в границах земель аграрного колледжа находящегося в собственности Свердловской области в постоянном бессрочном пользовании Красноуфимского аграрного колледжа.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8229600" cy="15716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Участок</a:t>
            </a:r>
            <a:b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под размещение розничного рынка</a:t>
            </a:r>
            <a:endParaRPr lang="ru-RU" sz="3200" b="1" kern="0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7744" r="6029" b="9885"/>
          <a:stretch>
            <a:fillRect/>
          </a:stretch>
        </p:blipFill>
        <p:spPr bwMode="auto">
          <a:xfrm>
            <a:off x="2500298" y="2214554"/>
            <a:ext cx="5940425" cy="3879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00298" y="528638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Рынок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857496"/>
            <a:ext cx="192882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Проект планировки микрорайона «Лесной»                      с. Криулино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28604"/>
            <a:ext cx="7658096" cy="15716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Участок</a:t>
            </a:r>
            <a:b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проведения сельхозярмарок</a:t>
            </a:r>
            <a:endParaRPr lang="ru-RU" sz="3200" b="1" kern="0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000240"/>
            <a:ext cx="34290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Месторасположение: </a:t>
            </a: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Красноуфимский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с. Криулино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Площадь возле ДК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200026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User\Desktop\ярмарка 2016\DSCF4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714488"/>
            <a:ext cx="4000528" cy="300039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214686"/>
            <a:ext cx="364333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User\Desktop\СОГЛАШЕНИЕ\ФОТО ЯРМАРКИ\IMG_03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4500570"/>
            <a:ext cx="3429023" cy="2214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905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endParaRPr lang="ru-RU" sz="40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Picture 5" descr="C:\Users\User\Desktop\Рисунок2 копи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428604"/>
            <a:ext cx="4786312" cy="675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7158" y="1928802"/>
            <a:ext cx="4429156" cy="469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образование Красноуфимский округ расположено на юго-западе Свердловской области.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От северо-запада до востока район граничит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 МО «Ачитский район»,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от востока до юга –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 МО «Артинский район»,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от юга до юго-запада –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 республикой Башкортостан,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районы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Мечетлинский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Дуванский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Аскинский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западе – с Пермским краем– Октябрьский и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Суксунский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районы.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642918"/>
            <a:ext cx="73581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Географическая справка </a:t>
            </a:r>
            <a:endParaRPr lang="ru-RU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8229600" cy="15716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Туристическая привлекательность территории</a:t>
            </a:r>
            <a:endParaRPr lang="ru-RU" sz="3200" b="1" kern="0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274838"/>
            <a:ext cx="871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Флора и фауна на территории Красноуфимского района разнообразны.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уникальность природы край по праву называют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«Уральской Швейцарией».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территории округа насчитывается 35 природных  памятников.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3786190"/>
            <a:ext cx="600079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04" y="2928934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Памятники природы Красноуфимского района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7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Пещера «Тёплая»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SERVER\User Doc\Трифонов А.А\от Пастуховой\для презентации\фото\Культура Фото по туризму\Пещера Теплая 2.jpg"/>
          <p:cNvPicPr>
            <a:picLocks noChangeAspect="1" noChangeArrowheads="1"/>
          </p:cNvPicPr>
          <p:nvPr/>
        </p:nvPicPr>
        <p:blipFill>
          <a:blip r:embed="rId4">
            <a:lum/>
          </a:blip>
          <a:srcRect/>
          <a:stretch>
            <a:fillRect/>
          </a:stretch>
        </p:blipFill>
        <p:spPr bwMode="auto">
          <a:xfrm>
            <a:off x="1071538" y="1285860"/>
            <a:ext cx="7262863" cy="5447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14437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71414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870" y="500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Камень «Аликаев» (Марьин Утес)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\\SERVER\User Doc\Трифонов А.А\от Пастуховой\для презентации\фото\Туризм от Родионова\Аликаев камень\Аликаев камень 005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071538" y="1500174"/>
            <a:ext cx="6858048" cy="5143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Камень «Жёлтый»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\\SERVER\User Doc\Трифонов А.А\от Пастуховой\для презентации\фото\Туризм от Родионова\Жёлтый камень\Рисунок2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642910" y="1571612"/>
            <a:ext cx="7675351" cy="5076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04" y="42861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Камень «Овечий»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\\SERVER\User Doc\Трифонов А.А\от Пастуховой\для презентации\фото\Туризм от Родионова\Соколинный камень\S401016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42976" y="1446594"/>
            <a:ext cx="6929486" cy="519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42" y="5714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Камень «Красный»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\\SERVER\User Doc\Трифонов А.А\от Пастуховой\для презентации\фото\Культура Фото по туризму\Красный камень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857224" y="1571612"/>
            <a:ext cx="7667117" cy="5105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870" y="4286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Натальинский карстовый провал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\\SERVER\User Doc\Трифонов А.А\от Пастуховой\для презентации\фото\Культура Фото по туризму\Натальинский провал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 l="2804"/>
          <a:stretch>
            <a:fillRect/>
          </a:stretch>
        </p:blipFill>
        <p:spPr bwMode="auto">
          <a:xfrm>
            <a:off x="1000100" y="1411078"/>
            <a:ext cx="7000924" cy="5270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14437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42" y="35717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Озеро-провал «Чёрное»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\\SERVER\User Doc\Трифонов А.А\от Пастуховой\для презентации\фото\Культура Фото по туризму\Озеро-провал Черное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1071538" y="1285860"/>
            <a:ext cx="7143800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Нижнеиргинские дубравы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11-02-2015_08-58-34\Дубрава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521154" y="1500174"/>
            <a:ext cx="8122812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7572428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Географическая справка 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1785926"/>
            <a:ext cx="435771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ts val="600"/>
              </a:spcBef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Протяженность района с севера на юг 110 км, с запада на восток – 60 км. Общая площадь муниципального образования 3412 кв.км. 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муниципальное образование Красноуфимский округ входят 67 населенных пунктов:                 1 – поселок городского типа,              6 – поселков, 17 – сел, 43 – деревни; 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 административным делением: 26 территориальных отделов. </a:t>
            </a:r>
          </a:p>
          <a:p>
            <a:pPr algn="just">
              <a:lnSpc>
                <a:spcPct val="80000"/>
              </a:lnSpc>
              <a:spcBef>
                <a:spcPts val="1800"/>
              </a:spcBef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Численность населения 26,8 тысяч человек.</a:t>
            </a:r>
          </a:p>
        </p:txBody>
      </p:sp>
      <p:pic>
        <p:nvPicPr>
          <p:cNvPr id="8" name="Picture 6" descr="Район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2738" y="1428736"/>
            <a:ext cx="3679825" cy="524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Александровские сопки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\\SERVER\User Doc\Матвеева Л.В\панорамы\11-06-2014_16-09-48\АЛЕКСАНДРОВСК 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-10000" contrast="10000"/>
          </a:blip>
          <a:srcRect l="17188" r="7813"/>
          <a:stretch>
            <a:fillRect/>
          </a:stretch>
        </p:blipFill>
        <p:spPr bwMode="auto">
          <a:xfrm>
            <a:off x="500034" y="1571612"/>
            <a:ext cx="8215370" cy="508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23.06.12 001 (43).jpg"/>
          <p:cNvPicPr>
            <a:picLocks noChangeAspect="1"/>
          </p:cNvPicPr>
          <p:nvPr/>
        </p:nvPicPr>
        <p:blipFill>
          <a:blip r:embed="rId4"/>
          <a:srcRect t="17708"/>
          <a:stretch>
            <a:fillRect/>
          </a:stretch>
        </p:blipFill>
        <p:spPr bwMode="auto">
          <a:xfrm>
            <a:off x="3571905" y="2857496"/>
            <a:ext cx="2571750" cy="158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8 Марта-2013, Марийские Ключики.JPG"/>
          <p:cNvPicPr>
            <a:picLocks noChangeAspect="1"/>
          </p:cNvPicPr>
          <p:nvPr/>
        </p:nvPicPr>
        <p:blipFill>
          <a:blip r:embed="rId5"/>
          <a:srcRect t="3125" r="3906" b="18750"/>
          <a:stretch>
            <a:fillRect/>
          </a:stretch>
        </p:blipFill>
        <p:spPr bwMode="auto">
          <a:xfrm>
            <a:off x="4714906" y="4556121"/>
            <a:ext cx="2578100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N1527.JPG"/>
          <p:cNvPicPr>
            <a:picLocks noChangeAspect="1"/>
          </p:cNvPicPr>
          <p:nvPr/>
        </p:nvPicPr>
        <p:blipFill>
          <a:blip r:embed="rId6"/>
          <a:srcRect t="29167" r="4688" b="8333"/>
          <a:stretch>
            <a:fillRect/>
          </a:stretch>
        </p:blipFill>
        <p:spPr bwMode="auto">
          <a:xfrm>
            <a:off x="285780" y="2859084"/>
            <a:ext cx="3214688" cy="158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Родники, Саранинский СДК.jpg"/>
          <p:cNvPicPr>
            <a:picLocks noChangeAspect="1"/>
          </p:cNvPicPr>
          <p:nvPr/>
        </p:nvPicPr>
        <p:blipFill>
          <a:blip r:embed="rId7"/>
          <a:srcRect l="10938" t="29167" r="10156" b="2083"/>
          <a:stretch>
            <a:fillRect/>
          </a:stretch>
        </p:blipFill>
        <p:spPr bwMode="auto">
          <a:xfrm>
            <a:off x="2214593" y="4556121"/>
            <a:ext cx="2428875" cy="158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08.06.2013 233 (65).jpg"/>
          <p:cNvPicPr>
            <a:picLocks noChangeAspect="1"/>
          </p:cNvPicPr>
          <p:nvPr/>
        </p:nvPicPr>
        <p:blipFill>
          <a:blip r:embed="rId8"/>
          <a:srcRect l="12500" t="34375" r="5469"/>
          <a:stretch>
            <a:fillRect/>
          </a:stretch>
        </p:blipFill>
        <p:spPr bwMode="auto">
          <a:xfrm>
            <a:off x="6215093" y="2857496"/>
            <a:ext cx="2643187" cy="1585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85720" y="1500182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Национальные традиции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Герб район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Гостевая марийская изба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\\SERVER\User Doc\Трифонов А.А\от Пастуховой\для презентации\фото\Культура Фото по туризму\марийская изба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1071538" y="1643050"/>
            <a:ext cx="7000924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071546"/>
            <a:ext cx="7800972" cy="78581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Музей истории старообрядческого села в                         с. Нижнеиргинское</a:t>
            </a:r>
            <a:endParaRPr lang="ru-RU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SERVER\User Doc\Родионов Р.В\Н.Иргинский музе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047" y="3215401"/>
            <a:ext cx="4617752" cy="3463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\\SERVER\User Doc\Родионов Р.В\Н.Иргинский музей 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500306"/>
            <a:ext cx="4572032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928670"/>
            <a:ext cx="7800972" cy="128588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Музей истории старообрядческого села                       в с. Нижнеиргинское</a:t>
            </a:r>
            <a:endParaRPr lang="ru-RU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828836"/>
            <a:ext cx="4429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Нижнеиргинцы стали создателями первого на Руси самовара между сентябрём 1738 и февралём 1740 годов    (за 30 лет до Тульского)</a:t>
            </a:r>
          </a:p>
        </p:txBody>
      </p:sp>
      <p:pic>
        <p:nvPicPr>
          <p:cNvPr id="8" name="Picture 4" descr="\\SERVER\User Doc\Трифонов А.А\от Матвеевой\2.jpg"/>
          <p:cNvPicPr>
            <a:picLocks noChangeAspect="1" noChangeArrowheads="1"/>
          </p:cNvPicPr>
          <p:nvPr/>
        </p:nvPicPr>
        <p:blipFill>
          <a:blip r:embed="rId5" cstate="print"/>
          <a:srcRect l="15613" t="18002" r="17473" b="14470"/>
          <a:stretch>
            <a:fillRect/>
          </a:stretch>
        </p:blipFill>
        <p:spPr bwMode="auto">
          <a:xfrm>
            <a:off x="5357818" y="2643182"/>
            <a:ext cx="3286148" cy="400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1442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Единственный в России памятник в честь отмены крепостного права 1861 г.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2" name="Picture 2" descr="\\SERVER\User Doc\Трифонов А.А\от Пастуховой\для презентации\фото\Культура Фото по туризму\памятник иргинск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785918" y="2603865"/>
            <a:ext cx="5500726" cy="4125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143248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Исторические памятники</a:t>
            </a:r>
            <a:endParaRPr lang="ru-RU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94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Крестовоздвиженская церковь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с. Новое Село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142852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Picture 2" descr="C:\Users\Андрей\Desktop\SDC12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785926"/>
            <a:ext cx="6572296" cy="49292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2" y="714356"/>
            <a:ext cx="8229600" cy="8572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Часовня на монастырской горе,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Сарсы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Андрей\Desktop\1329892346_chasovnja-sarsy-vtorye.jpg"/>
          <p:cNvPicPr>
            <a:picLocks noChangeAspect="1" noChangeArrowheads="1"/>
          </p:cNvPicPr>
          <p:nvPr/>
        </p:nvPicPr>
        <p:blipFill>
          <a:blip r:embed="rId4"/>
          <a:srcRect t="3233" b="10326"/>
          <a:stretch>
            <a:fillRect/>
          </a:stretch>
        </p:blipFill>
        <p:spPr bwMode="auto">
          <a:xfrm>
            <a:off x="2786050" y="1785926"/>
            <a:ext cx="4214842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14437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2" y="1000108"/>
            <a:ext cx="8229600" cy="13573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Храм в с.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Сарсы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Вторые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14437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071678"/>
            <a:ext cx="476253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928934"/>
            <a:ext cx="4500594" cy="366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8229600" cy="185738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Национальный состав проживающих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2428868"/>
            <a:ext cx="642942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Русские – 16 589 человек (61,9 %).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Татары – 5 226 человека (19,5%).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Марийцы – 4 154 человек (15,5%).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Другие национальности – 831 человека (3,1%).</a:t>
            </a:r>
          </a:p>
        </p:txBody>
      </p:sp>
      <p:pic>
        <p:nvPicPr>
          <p:cNvPr id="8" name="Рисунок 7" descr="DSCN1527.JPG"/>
          <p:cNvPicPr>
            <a:picLocks noChangeAspect="1"/>
          </p:cNvPicPr>
          <p:nvPr/>
        </p:nvPicPr>
        <p:blipFill>
          <a:blip r:embed="rId5"/>
          <a:srcRect t="29167" r="4688" b="8333"/>
          <a:stretch>
            <a:fillRect/>
          </a:stretch>
        </p:blipFill>
        <p:spPr bwMode="auto">
          <a:xfrm>
            <a:off x="285720" y="4500570"/>
            <a:ext cx="3214688" cy="158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23.06.12 001 (43).jpg"/>
          <p:cNvPicPr>
            <a:picLocks noChangeAspect="1"/>
          </p:cNvPicPr>
          <p:nvPr/>
        </p:nvPicPr>
        <p:blipFill>
          <a:blip r:embed="rId6"/>
          <a:srcRect t="17708"/>
          <a:stretch>
            <a:fillRect/>
          </a:stretch>
        </p:blipFill>
        <p:spPr bwMode="auto">
          <a:xfrm>
            <a:off x="3571868" y="4500570"/>
            <a:ext cx="2571750" cy="158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08.06.2013 233 (65).jpg"/>
          <p:cNvPicPr>
            <a:picLocks noChangeAspect="1"/>
          </p:cNvPicPr>
          <p:nvPr/>
        </p:nvPicPr>
        <p:blipFill>
          <a:blip r:embed="rId7"/>
          <a:srcRect l="12500" t="34375" r="5469"/>
          <a:stretch>
            <a:fillRect/>
          </a:stretch>
        </p:blipFill>
        <p:spPr bwMode="auto">
          <a:xfrm>
            <a:off x="6215074" y="4500570"/>
            <a:ext cx="2643187" cy="1585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2" y="1000108"/>
            <a:ext cx="8229600" cy="13573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Святой источник с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Сарсы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Вторые</a:t>
            </a:r>
          </a:p>
        </p:txBody>
      </p:sp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14437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2357430"/>
            <a:ext cx="27860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Вода в источнике считается святой.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Ежегодно 1 июля здесь множество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паломников, часты чудесные     исцеления.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000240"/>
            <a:ext cx="364333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2" y="714356"/>
            <a:ext cx="8229600" cy="10001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Храм сошествия Святого духа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с. Ключики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14437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1785926"/>
            <a:ext cx="5429288" cy="455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496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Водоёмы</a:t>
            </a:r>
            <a:endParaRPr lang="ru-RU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2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р. Уфа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\\SERVER\User Doc\Матвеева Л.В\панорамы\картины сарана\СОКОЛОВСКИЙ КАМЕНЬ-РЯБИНОВКА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>
          <a:xfrm>
            <a:off x="285720" y="1714488"/>
            <a:ext cx="8632613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2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Сплавы по р. Уфа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071678"/>
            <a:ext cx="5615247" cy="315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 l="20683" t="2074" r="21434" b="7266"/>
          <a:stretch>
            <a:fillRect/>
          </a:stretch>
        </p:blipFill>
        <p:spPr bwMode="auto">
          <a:xfrm>
            <a:off x="4643438" y="2071678"/>
            <a:ext cx="42481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4643446"/>
            <a:ext cx="352742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Пруд в п.Сарана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ндрей\Desktop\814926426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 b="2198"/>
          <a:stretch>
            <a:fillRect/>
          </a:stretch>
        </p:blipFill>
        <p:spPr bwMode="auto">
          <a:xfrm>
            <a:off x="1071538" y="1456037"/>
            <a:ext cx="7072362" cy="5187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Зарыбление  пруда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http://rkruf.ru/wp-content/uploads/2016/05/5-%D0%9B%D0%B8%D1%87%D0%B8%D0%BD%D0%BA%D0%B8-%D0%BF%D0%B5%D0%BB%D1%8F%D0%B4%D0%B8.jpg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071810"/>
            <a:ext cx="4711446" cy="362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rkruf.ru/wp-content/uploads/2016/05/7-%D0%9F%D0%B5%D1%80%D0%B2%D1%8B%D0%B9-%D0%B7%D0%B0%D0%BF%D1%83%D1%81%D0%BA-%D0%BF%D0%B5%D0%BB%D1%8F%D0%B4%D0%B8-1024x768.jpg">
            <a:hlinkClick r:id="rId7"/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1571612"/>
            <a:ext cx="584412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р. Бисерть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ндрей\Desktop\klenovskojrodnik_12782729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46595"/>
            <a:ext cx="6929486" cy="519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118" y="57148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Пруд в с. Нижнеиргинское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ндрей\Desktop\91963427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857224" y="1592959"/>
            <a:ext cx="7572428" cy="5050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775813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Пруд в с. Александровское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172" name="Picture 4" descr="http://vkrasnoufimske.ru/media/k2/items/cache/828fdacd49aeb865c4be13426ecef1b3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571612"/>
            <a:ext cx="8572500" cy="505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000108"/>
            <a:ext cx="8229600" cy="11430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Конкурентные преимущества 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357430"/>
            <a:ext cx="750099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Природно-географический потенциал: 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природно-географические преимущества территории определяются выгодными географическими условиями, транспортной доступностью, наличием богатых природных ресурсов.</a:t>
            </a:r>
          </a:p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Экономический потенциал: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переработка сельскохозяйственной продукции, пищевая промышленность, сфера услуг и туризма.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Озеро в д. Лебяжье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1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52323" y="1600200"/>
            <a:ext cx="60393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Озеро в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с. Криулино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Содержимое 8" descr="Памятник природы Озеро Криулинское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214414" y="1600200"/>
            <a:ext cx="67151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Река «Саранинка»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928934"/>
            <a:ext cx="450059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1500175"/>
            <a:ext cx="474873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496"/>
            <a:ext cx="8643998" cy="1357322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ln w="28575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Спасибо за </a:t>
            </a:r>
            <a:br>
              <a:rPr lang="ru-RU" sz="8000" b="1" i="1" dirty="0" smtClean="0">
                <a:ln w="28575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8000" b="1" i="1" dirty="0" smtClean="0">
                <a:ln w="28575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внимание!</a:t>
            </a:r>
            <a:endParaRPr lang="ru-RU" sz="8000" b="1" i="1" dirty="0">
              <a:ln w="28575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04" y="2928934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Инвестиционная привлекательность</a:t>
            </a:r>
            <a:b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Красноуфимского района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8229600" cy="128588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1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Месторождение минеральных вод п. Сарана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551836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143116"/>
            <a:ext cx="50006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Место расположение: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Красноуфимский район на территории бывшего ГОП «Дом отдыха «Сарана»,                  в 700 м на запад от п. Соколиный камень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расстоянии 7 км. расположена железнодорожная станция Саранинский завод. Имеются автомобильные подъездные пути.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Проведено межевание двух земельных участков: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1участок – 3,04 га;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 участок – 2,69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Непосредственно к границам инвестиционной площадки подведена ЛЭП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9" name="Содержимое 3"/>
          <p:cNvPicPr>
            <a:picLocks noGrp="1"/>
          </p:cNvPicPr>
          <p:nvPr>
            <p:ph idx="1"/>
          </p:nvPr>
        </p:nvPicPr>
        <p:blipFill>
          <a:blip r:embed="rId5" cstate="print"/>
          <a:srcRect l="40997" t="25221" r="855" b="24926"/>
          <a:stretch>
            <a:fillRect/>
          </a:stretch>
        </p:blipFill>
        <p:spPr bwMode="auto">
          <a:xfrm>
            <a:off x="5357818" y="3143248"/>
            <a:ext cx="3453834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8229600" cy="128588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1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Месторождение минеральных вод п. Сарана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551836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143117"/>
            <a:ext cx="45005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Две скважины:</a:t>
            </a:r>
          </a:p>
          <a:p>
            <a:pPr marL="342900" indent="-342900">
              <a:buAutoNum type="arabicParenR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крепкая сероводородная бромная</a:t>
            </a: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рассольная хлоридная  натриевая  (скважина  №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13/83-1675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242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2) сульфидная  крепкая  и    средней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концентрации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маломинерализированная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хлоридно-сульфатная     магниево-кальциевая    (скважина №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2\77-700)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233,5    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Год разработки скважин - 1985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\\SERVER\User Doc\Пастухова Г.А\2015-05-07 15-30-1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 rot="10800000" flipH="1" flipV="1">
            <a:off x="6143636" y="2214554"/>
            <a:ext cx="2319251" cy="4389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8229600" cy="107157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№ 2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Месторождение минеральных вод д. Зауфа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Герб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000132" cy="12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0166" y="214290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2424113" algn="l"/>
              </a:tabLst>
            </a:pPr>
            <a:r>
              <a:rPr lang="ru-RU" sz="24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МО Красноуфимский округ</a:t>
            </a:r>
            <a:endParaRPr lang="ru-RU" sz="2400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551836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857364"/>
            <a:ext cx="55007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Скважина сульфидная крепкая и средней</a:t>
            </a:r>
          </a:p>
          <a:p>
            <a:pPr marL="342900" indent="-34290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концентрации</a:t>
            </a:r>
          </a:p>
          <a:p>
            <a:pPr marL="342900" indent="-342900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маломинерализированная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хлоридно-сульфатная магниево-кальциевая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 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1/77-700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192</a:t>
            </a:r>
          </a:p>
          <a:p>
            <a:pPr marL="342900" indent="-34290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Месторасположение: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100 м от левого берега реки</a:t>
            </a:r>
          </a:p>
          <a:p>
            <a:pPr marL="342900" indent="-34290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Уфа от северо-западной границы н.п. Зауфа.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расстоянии 1 км. расположена железнодорожная станция Саранинский завод. Имеются автомобильные подъездные пути.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Проведено межевание двух земельных участков: 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1участок – 4,7 га;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участок – 2,85 га.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Непосредственно к границам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инвестиционной площадки подведена ЛЭП.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 разработки скважины - 1978                                                            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\\SERVER\User Doc\Пастухова Г.А\2015-05-07 15-30-1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 rot="10800000" flipH="1" flipV="1">
            <a:off x="6143636" y="2214554"/>
            <a:ext cx="2319251" cy="4389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1510</TotalTime>
  <Words>1094</Words>
  <PresentationFormat>Экран (4:3)</PresentationFormat>
  <Paragraphs>236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Инвестиционные площадки Муниципального образования Красноуфимский округ</vt:lpstr>
      <vt:lpstr> </vt:lpstr>
      <vt:lpstr>Географическая справка </vt:lpstr>
      <vt:lpstr>Национальный состав проживающих</vt:lpstr>
      <vt:lpstr>Конкурентные преимущества </vt:lpstr>
      <vt:lpstr>Инвестиционная привлекательность Красноуфимского района</vt:lpstr>
      <vt:lpstr>Инвестиционная площадка № 1 Месторождение минеральных вод п. Сарана</vt:lpstr>
      <vt:lpstr>Инвестиционная площадка № 1 Месторождение минеральных вод п. Сарана</vt:lpstr>
      <vt:lpstr>Инвестиционная площадка № 2 Месторождение минеральных вод д. Зауфа</vt:lpstr>
      <vt:lpstr>Инвестиционная площадка № 3 Месторождение минеральных вод с. Новое Село</vt:lpstr>
      <vt:lpstr>Инвестиционная площадка № 3 Месторождение минеральных вод с. Новое Село</vt:lpstr>
      <vt:lpstr>Инвестиционная площадка № 3 Месторождение минеральных вод с. Новое Село</vt:lpstr>
      <vt:lpstr>Инвестиционная площадка № 3 Месторождение минеральных вод с. Новое Село</vt:lpstr>
      <vt:lpstr>Инвестиционная площадка № 4 Участок под строительство кирпичного завода</vt:lpstr>
      <vt:lpstr>Инвестиционная площадка № 5 Участок с нефтеносными скважинами</vt:lpstr>
      <vt:lpstr>Инвестиционная площадка № 6 Участок под строительство птицефабрики</vt:lpstr>
      <vt:lpstr>Участки для размещения сельскохозяйственных производств</vt:lpstr>
      <vt:lpstr>Участок  под размещение розничного рынка</vt:lpstr>
      <vt:lpstr>Участок  проведения сельхозярмарок</vt:lpstr>
      <vt:lpstr>Туристическая привлекательность территории</vt:lpstr>
      <vt:lpstr>Памятники природы Красноуфимского района</vt:lpstr>
      <vt:lpstr>Пещера «Тёплая»</vt:lpstr>
      <vt:lpstr>Камень «Аликаев» (Марьин Утес)</vt:lpstr>
      <vt:lpstr>Камень «Жёлтый»</vt:lpstr>
      <vt:lpstr>Камень «Овечий»</vt:lpstr>
      <vt:lpstr>Камень «Красный»</vt:lpstr>
      <vt:lpstr>Натальинский карстовый провал</vt:lpstr>
      <vt:lpstr>Озеро-провал «Чёрное»</vt:lpstr>
      <vt:lpstr>Нижнеиргинские дубравы</vt:lpstr>
      <vt:lpstr>Александровские сопки</vt:lpstr>
      <vt:lpstr>Национальные традиции</vt:lpstr>
      <vt:lpstr>Гостевая марийская изба</vt:lpstr>
      <vt:lpstr>Музей истории старообрядческого села в                         с. Нижнеиргинское</vt:lpstr>
      <vt:lpstr>Музей истории старообрядческого села                       в с. Нижнеиргинское</vt:lpstr>
      <vt:lpstr>Единственный в России памятник в честь отмены крепостного права 1861 г.</vt:lpstr>
      <vt:lpstr>Исторические памятники</vt:lpstr>
      <vt:lpstr>Крестовоздвиженская церковь  с. Новое Село</vt:lpstr>
      <vt:lpstr>Часовня на монастырской горе,  д. Сарсы</vt:lpstr>
      <vt:lpstr>Храм в с. Сарсы Вторые</vt:lpstr>
      <vt:lpstr>Святой источник с. Сарсы Вторые</vt:lpstr>
      <vt:lpstr>Храм сошествия Святого духа с. Ключики</vt:lpstr>
      <vt:lpstr>Водоёмы</vt:lpstr>
      <vt:lpstr>р. Уфа</vt:lpstr>
      <vt:lpstr>Сплавы по р. Уфа</vt:lpstr>
      <vt:lpstr>Пруд в п.Сарана</vt:lpstr>
      <vt:lpstr>Зарыбление  пруда</vt:lpstr>
      <vt:lpstr>р. Бисерть</vt:lpstr>
      <vt:lpstr>Пруд в с. Нижнеиргинское</vt:lpstr>
      <vt:lpstr>Пруд в с. Александровское</vt:lpstr>
      <vt:lpstr>Озеро в д. Лебяжье</vt:lpstr>
      <vt:lpstr>Озеро в с. Криулино</vt:lpstr>
      <vt:lpstr>Река «Саранинка»</vt:lpstr>
      <vt:lpstr>Спасибо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перспективах туристического потенциала в части развития санитарно-курортного и оздоровительного направления в Муниципальном образовании Красноуфимский округ</dc:title>
  <dc:creator>Андрей</dc:creator>
  <cp:lastModifiedBy>User</cp:lastModifiedBy>
  <cp:revision>162</cp:revision>
  <dcterms:created xsi:type="dcterms:W3CDTF">2015-06-26T03:38:55Z</dcterms:created>
  <dcterms:modified xsi:type="dcterms:W3CDTF">2016-11-24T12:47:07Z</dcterms:modified>
</cp:coreProperties>
</file>