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embeddings/oleObject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42"/>
  </p:notesMasterIdLst>
  <p:handoutMasterIdLst>
    <p:handoutMasterId r:id="rId43"/>
  </p:handoutMasterIdLst>
  <p:sldIdLst>
    <p:sldId id="295" r:id="rId2"/>
    <p:sldId id="360" r:id="rId3"/>
    <p:sldId id="296" r:id="rId4"/>
    <p:sldId id="258" r:id="rId5"/>
    <p:sldId id="351" r:id="rId6"/>
    <p:sldId id="362" r:id="rId7"/>
    <p:sldId id="348" r:id="rId8"/>
    <p:sldId id="363" r:id="rId9"/>
    <p:sldId id="349" r:id="rId10"/>
    <p:sldId id="340" r:id="rId11"/>
    <p:sldId id="315" r:id="rId12"/>
    <p:sldId id="361" r:id="rId13"/>
    <p:sldId id="322" r:id="rId14"/>
    <p:sldId id="298" r:id="rId15"/>
    <p:sldId id="343" r:id="rId16"/>
    <p:sldId id="344" r:id="rId17"/>
    <p:sldId id="299" r:id="rId18"/>
    <p:sldId id="364" r:id="rId19"/>
    <p:sldId id="410" r:id="rId20"/>
    <p:sldId id="411" r:id="rId21"/>
    <p:sldId id="276" r:id="rId22"/>
    <p:sldId id="338" r:id="rId23"/>
    <p:sldId id="279" r:id="rId24"/>
    <p:sldId id="367" r:id="rId25"/>
    <p:sldId id="280" r:id="rId26"/>
    <p:sldId id="336" r:id="rId27"/>
    <p:sldId id="359" r:id="rId28"/>
    <p:sldId id="329" r:id="rId29"/>
    <p:sldId id="292" r:id="rId30"/>
    <p:sldId id="366" r:id="rId31"/>
    <p:sldId id="290" r:id="rId32"/>
    <p:sldId id="369" r:id="rId33"/>
    <p:sldId id="406" r:id="rId34"/>
    <p:sldId id="365" r:id="rId35"/>
    <p:sldId id="357" r:id="rId36"/>
    <p:sldId id="412" r:id="rId37"/>
    <p:sldId id="414" r:id="rId38"/>
    <p:sldId id="413" r:id="rId39"/>
    <p:sldId id="409" r:id="rId40"/>
    <p:sldId id="358" r:id="rId4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tian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6BA24"/>
    <a:srgbClr val="2DA563"/>
    <a:srgbClr val="2B9D5F"/>
    <a:srgbClr val="66C290"/>
    <a:srgbClr val="3F9F6A"/>
    <a:srgbClr val="0943B7"/>
    <a:srgbClr val="990033"/>
    <a:srgbClr val="CC0000"/>
    <a:srgbClr val="3991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7448" autoAdjust="0"/>
  </p:normalViewPr>
  <p:slideViewPr>
    <p:cSldViewPr snapToGrid="0">
      <p:cViewPr>
        <p:scale>
          <a:sx n="80" d="100"/>
          <a:sy n="80" d="100"/>
        </p:scale>
        <p:origin x="-1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283353010625683E-2"/>
          <c:y val="5.4104477611940517E-2"/>
          <c:w val="0.88311688311688308"/>
          <c:h val="0.79104477611940505"/>
        </c:manualLayout>
      </c:layout>
      <c:barChart>
        <c:barDir val="col"/>
        <c:grouping val="clustered"/>
        <c:ser>
          <c:idx val="1"/>
          <c:order val="0"/>
          <c:tx>
            <c:v>1 полугодие 2016</c:v>
          </c:tx>
          <c:spPr>
            <a:gradFill rotWithShape="0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5172">
              <a:solidFill>
                <a:srgbClr val="000000"/>
              </a:solidFill>
              <a:prstDash val="solid"/>
            </a:ln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 sz="1381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381" b="1" dirty="0" smtClean="0"/>
                      <a:t>1</a:t>
                    </a:r>
                    <a:r>
                      <a:rPr lang="ru-RU" sz="1381" b="1" baseline="0" dirty="0" smtClean="0"/>
                      <a:t> квартал 2019</a:t>
                    </a:r>
                  </a:p>
                </c:rich>
              </c:tx>
              <c:spPr>
                <a:noFill/>
                <a:ln w="30347">
                  <a:noFill/>
                </a:ln>
              </c:spPr>
            </c:dLbl>
            <c:spPr>
              <a:noFill/>
              <a:ln w="30347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SerName val="1"/>
          </c:dLbls>
          <c:val>
            <c:numRef>
              <c:f>Лист7!$B$7</c:f>
              <c:numCache>
                <c:formatCode>General</c:formatCode>
                <c:ptCount val="1"/>
                <c:pt idx="0">
                  <c:v>17593</c:v>
                </c:pt>
              </c:numCache>
            </c:numRef>
          </c:val>
        </c:ser>
        <c:ser>
          <c:idx val="0"/>
          <c:order val="1"/>
          <c:tx>
            <c:v>1 полугодие 2017</c:v>
          </c:tx>
          <c:spPr>
            <a:gradFill rotWithShape="0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5172">
              <a:solidFill>
                <a:srgbClr val="000000"/>
              </a:solidFill>
              <a:prstDash val="solid"/>
            </a:ln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 sz="1038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381" b="1" baseline="0" dirty="0" smtClean="0"/>
                      <a:t>1 квартал  </a:t>
                    </a:r>
                    <a:r>
                      <a:rPr lang="ru-RU" sz="1381" b="1" dirty="0" smtClean="0"/>
                      <a:t>2020</a:t>
                    </a:r>
                    <a:endParaRPr lang="ru-RU" sz="1381" b="1" dirty="0"/>
                  </a:p>
                </c:rich>
              </c:tx>
              <c:spPr>
                <a:noFill/>
                <a:ln w="30347">
                  <a:noFill/>
                </a:ln>
              </c:spPr>
            </c:dLbl>
            <c:spPr>
              <a:noFill/>
              <a:ln w="30347">
                <a:noFill/>
              </a:ln>
            </c:spPr>
            <c:txPr>
              <a:bodyPr/>
              <a:lstStyle/>
              <a:p>
                <a:pPr>
                  <a:defRPr sz="105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SerName val="1"/>
          </c:dLbls>
          <c:trendline>
            <c:spPr>
              <a:ln w="30347">
                <a:solidFill>
                  <a:srgbClr val="000000"/>
                </a:solidFill>
                <a:prstDash val="solid"/>
              </a:ln>
            </c:spPr>
            <c:trendlineType val="linear"/>
          </c:trendline>
          <c:val>
            <c:numRef>
              <c:f>Лист7!$B$8</c:f>
              <c:numCache>
                <c:formatCode>General</c:formatCode>
                <c:ptCount val="1"/>
                <c:pt idx="0">
                  <c:v>20174</c:v>
                </c:pt>
              </c:numCache>
            </c:numRef>
          </c:val>
        </c:ser>
        <c:dLbls>
          <c:showSerName val="1"/>
        </c:dLbls>
        <c:axId val="146104704"/>
        <c:axId val="146106240"/>
      </c:barChart>
      <c:catAx>
        <c:axId val="146104704"/>
        <c:scaling>
          <c:orientation val="minMax"/>
        </c:scaling>
        <c:axPos val="b"/>
        <c:numFmt formatCode="General" sourceLinked="1"/>
        <c:tickLblPos val="nextTo"/>
        <c:spPr>
          <a:ln w="37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5" b="0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6106240"/>
        <c:crosses val="autoZero"/>
        <c:auto val="1"/>
        <c:lblAlgn val="ctr"/>
        <c:lblOffset val="100"/>
        <c:tickLblSkip val="1"/>
        <c:tickMarkSkip val="1"/>
      </c:catAx>
      <c:valAx>
        <c:axId val="146106240"/>
        <c:scaling>
          <c:orientation val="minMax"/>
          <c:max val="25000"/>
          <c:min val="10000"/>
        </c:scaling>
        <c:axPos val="l"/>
        <c:numFmt formatCode="General" sourceLinked="1"/>
        <c:tickLblPos val="nextTo"/>
        <c:spPr>
          <a:ln w="37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6104704"/>
        <c:crosses val="autoZero"/>
        <c:crossBetween val="between"/>
        <c:majorUnit val="5000"/>
        <c:minorUnit val="5000"/>
      </c:valAx>
      <c:spPr>
        <a:noFill/>
        <a:ln w="25394">
          <a:noFill/>
        </a:ln>
      </c:spPr>
    </c:plotArea>
    <c:plotVisOnly val="1"/>
    <c:dispBlanksAs val="gap"/>
  </c:chart>
  <c:spPr>
    <a:solidFill>
      <a:srgbClr val="FFFFFF"/>
    </a:solidFill>
    <a:ln w="3794">
      <a:solidFill>
        <a:srgbClr val="000000"/>
      </a:solidFill>
      <a:prstDash val="solid"/>
    </a:ln>
  </c:spPr>
  <c:txPr>
    <a:bodyPr/>
    <a:lstStyle/>
    <a:p>
      <a:pPr>
        <a:defRPr sz="105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65370642869037"/>
          <c:y val="2.1596959148151938E-2"/>
          <c:w val="0.88311688311688308"/>
          <c:h val="0.79104477611940516"/>
        </c:manualLayout>
      </c:layout>
      <c:barChart>
        <c:barDir val="col"/>
        <c:grouping val="clustered"/>
        <c:ser>
          <c:idx val="1"/>
          <c:order val="0"/>
          <c:tx>
            <c:v>1 полугодие 2016</c:v>
          </c:tx>
          <c:spPr>
            <a:gradFill rotWithShape="0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5172">
              <a:solidFill>
                <a:srgbClr val="000000"/>
              </a:solidFill>
              <a:prstDash val="solid"/>
            </a:ln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 sz="1381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381" b="1" dirty="0" smtClean="0"/>
                      <a:t>1 квартал 2019</a:t>
                    </a:r>
                    <a:endParaRPr lang="ru-RU" sz="1400" b="1" dirty="0"/>
                  </a:p>
                </c:rich>
              </c:tx>
              <c:spPr>
                <a:noFill/>
                <a:ln w="30347">
                  <a:noFill/>
                </a:ln>
              </c:spPr>
            </c:dLbl>
            <c:spPr>
              <a:noFill/>
              <a:ln w="30347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SerName val="1"/>
          </c:dLbls>
          <c:val>
            <c:numRef>
              <c:f>Лист7!$B$7</c:f>
              <c:numCache>
                <c:formatCode>General</c:formatCode>
                <c:ptCount val="1"/>
                <c:pt idx="0">
                  <c:v>225.6</c:v>
                </c:pt>
              </c:numCache>
            </c:numRef>
          </c:val>
        </c:ser>
        <c:ser>
          <c:idx val="0"/>
          <c:order val="1"/>
          <c:tx>
            <c:v>1 полугодие 2017</c:v>
          </c:tx>
          <c:spPr>
            <a:gradFill rotWithShape="0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5172">
              <a:solidFill>
                <a:srgbClr val="000000"/>
              </a:solidFill>
              <a:prstDash val="solid"/>
            </a:ln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 sz="1038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381" b="1" dirty="0" smtClean="0"/>
                      <a:t>1 квартал 2020</a:t>
                    </a:r>
                  </a:p>
                </c:rich>
              </c:tx>
              <c:spPr>
                <a:noFill/>
                <a:ln w="30347">
                  <a:noFill/>
                </a:ln>
              </c:spPr>
            </c:dLbl>
            <c:spPr>
              <a:noFill/>
              <a:ln w="30347">
                <a:noFill/>
              </a:ln>
            </c:spPr>
            <c:txPr>
              <a:bodyPr/>
              <a:lstStyle/>
              <a:p>
                <a:pPr>
                  <a:defRPr sz="105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SerName val="1"/>
          </c:dLbls>
          <c:trendline>
            <c:spPr>
              <a:ln w="30347">
                <a:solidFill>
                  <a:srgbClr val="000000"/>
                </a:solidFill>
                <a:prstDash val="solid"/>
              </a:ln>
            </c:spPr>
            <c:trendlineType val="linear"/>
          </c:trendline>
          <c:val>
            <c:numRef>
              <c:f>Лист7!$B$8</c:f>
              <c:numCache>
                <c:formatCode>General</c:formatCode>
                <c:ptCount val="1"/>
                <c:pt idx="0">
                  <c:v>240.2</c:v>
                </c:pt>
              </c:numCache>
            </c:numRef>
          </c:val>
        </c:ser>
        <c:dLbls>
          <c:showSerName val="1"/>
        </c:dLbls>
        <c:axId val="146563456"/>
        <c:axId val="146564992"/>
      </c:barChart>
      <c:catAx>
        <c:axId val="146563456"/>
        <c:scaling>
          <c:orientation val="minMax"/>
        </c:scaling>
        <c:axPos val="b"/>
        <c:numFmt formatCode="General" sourceLinked="1"/>
        <c:tickLblPos val="nextTo"/>
        <c:spPr>
          <a:ln w="37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5" b="0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6564992"/>
        <c:crosses val="autoZero"/>
        <c:auto val="1"/>
        <c:lblAlgn val="ctr"/>
        <c:lblOffset val="100"/>
        <c:tickLblSkip val="1"/>
        <c:tickMarkSkip val="1"/>
      </c:catAx>
      <c:valAx>
        <c:axId val="146564992"/>
        <c:scaling>
          <c:orientation val="minMax"/>
          <c:max val="400"/>
          <c:min val="0"/>
        </c:scaling>
        <c:axPos val="l"/>
        <c:numFmt formatCode="General" sourceLinked="1"/>
        <c:tickLblPos val="nextTo"/>
        <c:spPr>
          <a:ln w="37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6563456"/>
        <c:crosses val="autoZero"/>
        <c:crossBetween val="between"/>
        <c:majorUnit val="50"/>
        <c:minorUnit val="50"/>
      </c:valAx>
      <c:spPr>
        <a:noFill/>
        <a:ln w="25394">
          <a:noFill/>
        </a:ln>
      </c:spPr>
    </c:plotArea>
    <c:plotVisOnly val="1"/>
    <c:dispBlanksAs val="gap"/>
  </c:chart>
  <c:spPr>
    <a:solidFill>
      <a:srgbClr val="FFFFFF"/>
    </a:solidFill>
    <a:ln w="3794">
      <a:solidFill>
        <a:srgbClr val="000000"/>
      </a:solidFill>
      <a:prstDash val="solid"/>
    </a:ln>
  </c:spPr>
  <c:txPr>
    <a:bodyPr/>
    <a:lstStyle/>
    <a:p>
      <a:pPr>
        <a:defRPr sz="105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24T20:19:00.046" idx="1">
    <p:pos x="5714" y="1062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</cdr:x>
      <cdr:y>0.48</cdr:y>
    </cdr:from>
    <cdr:to>
      <cdr:x>0.60025</cdr:x>
      <cdr:y>0.5285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94496" y="1595919"/>
          <a:ext cx="705155" cy="1639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875" b="0" i="0" strike="noStrike">
            <a:solidFill>
              <a:srgbClr val="000000"/>
            </a:solidFill>
            <a:latin typeface="Arial Cyr"/>
          </a:endParaRPr>
        </a:p>
        <a:p xmlns:a="http://schemas.openxmlformats.org/drawingml/2006/main">
          <a:pPr algn="ctr" rtl="1">
            <a:defRPr sz="1000"/>
          </a:pPr>
          <a:endParaRPr lang="ru-RU" sz="875" b="0" i="0" strike="noStrike">
            <a:solidFill>
              <a:srgbClr val="000000"/>
            </a:solidFill>
            <a:latin typeface="Arial Cyr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0.487</cdr:x>
      <cdr:y>0.48</cdr:y>
    </cdr:from>
    <cdr:to>
      <cdr:x>0.60025</cdr:x>
      <cdr:y>0.5285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94496" y="1595919"/>
          <a:ext cx="705155" cy="1639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875" b="0" i="0" strike="noStrike">
            <a:solidFill>
              <a:srgbClr val="000000"/>
            </a:solidFill>
            <a:latin typeface="Arial Cyr"/>
          </a:endParaRPr>
        </a:p>
        <a:p xmlns:a="http://schemas.openxmlformats.org/drawingml/2006/main">
          <a:pPr algn="ctr" rtl="1">
            <a:defRPr sz="1000"/>
          </a:pPr>
          <a:endParaRPr lang="ru-RU" sz="875" b="0" i="0" strike="noStrike">
            <a:solidFill>
              <a:srgbClr val="000000"/>
            </a:solidFill>
            <a:latin typeface="Arial Cyr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7DB49019-B77E-4A87-A9E6-A1A6FFEEB9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1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1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7D094E18-6BD9-49F3-B7EA-5136A1D286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226A10-DC63-4076-AD2C-A0224F31C31E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233C-29F8-4CCB-AB32-C7EE9B7D80C3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0970-59C4-4686-A38E-C94480AF9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C2C-7497-41B4-9A33-9D16B1E20871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B9C-B534-4D7B-928C-F3C634830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E63-189E-41CF-BB96-0006441DE0A0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4BB8-C1BE-4459-9657-8AA5FACCF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632BF9-DF77-4D38-8785-8F17DF5625A5}" type="datetime1">
              <a:rPr lang="ru-RU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651330-82E2-4D66-A80F-4F3FF8DC7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AD6E-3A59-4754-A86D-532D88D333DC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3D71-A40E-4F05-9140-61C74B1FB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CF8D-8ABF-43FB-A13E-58AD7C9AE934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BF68-EC0A-49B2-8B4E-A4E666D4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5933-F0E8-4D96-BBA7-90BF14E6BA99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096C-64E2-408F-95E3-6218FBAC2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D7DD-1DF6-41F9-A29D-FF07F8D3F53A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232A-AF8B-42AF-AA53-EE25827B9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938E-B831-48BA-B485-8BEE29544F2D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C14E-1E56-49BE-B7B0-15BC4C478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785C-E2ED-460B-8289-581F5A8E2E21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5EF3-8103-4D88-91DD-1D32834CA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1211-D838-4308-8592-5CF357BD4971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1264-CA7E-4C2A-91BA-629B64038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9E52-3764-445F-8CCC-6FA79BAF7991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47E5-E089-4D69-A4C1-2FEFE81E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CB57E-AF5D-4BBA-8CB7-C768A47EFA48}" type="datetime1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E19E-E7DC-4883-8932-2B04A2D78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_____Microsoft_Office_Excel_97-20037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_____Microsoft_Office_Excel_97-200314.xls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_____Microsoft_Office_Excel_97-200315.xls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4587957E-97EA-46D2-B8DB-7FC52B5514AE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</a:t>
            </a:fld>
            <a:endParaRPr lang="ru-RU" alt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1840" y="619761"/>
            <a:ext cx="7508240" cy="5008880"/>
          </a:xfrm>
        </p:spPr>
        <p:txBody>
          <a:bodyPr lIns="91440" tIns="45720" rIns="91440" bIns="45720">
            <a:normAutofit/>
          </a:bodyPr>
          <a:lstStyle/>
          <a:p>
            <a:r>
              <a:rPr lang="ru-RU" altLang="ru-RU" sz="4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Исполнение местного бюджета </a:t>
            </a:r>
            <a:br>
              <a:rPr lang="ru-RU" altLang="ru-RU" sz="4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МО Красноуфимский округ </a:t>
            </a:r>
            <a:br>
              <a:rPr lang="ru-RU" altLang="ru-RU" sz="4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 </a:t>
            </a:r>
            <a:r>
              <a:rPr lang="ru-RU" altLang="ru-RU" sz="48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 2020 </a:t>
            </a:r>
            <a:r>
              <a:rPr lang="ru-RU" altLang="ru-RU" sz="4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года</a:t>
            </a:r>
          </a:p>
        </p:txBody>
      </p:sp>
    </p:spTree>
    <p:controls>
      <p:control spid="1026" name="SapphireHiddenControl" r:id="rId2" imgW="6095880" imgH="406908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86FDDDCE-D7B1-4801-B37D-7ED11F9A24FA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10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35544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284480" y="330200"/>
            <a:ext cx="8493760" cy="69596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Изменение доходов</a:t>
            </a:r>
          </a:p>
        </p:txBody>
      </p:sp>
      <p:graphicFrame>
        <p:nvGraphicFramePr>
          <p:cNvPr id="9248" name="Group 32"/>
          <p:cNvGraphicFramePr>
            <a:graphicFrameLocks noGrp="1"/>
          </p:cNvGraphicFramePr>
          <p:nvPr>
            <p:ph type="tbl" idx="4294967295"/>
          </p:nvPr>
        </p:nvGraphicFramePr>
        <p:xfrm>
          <a:off x="396240" y="1484313"/>
          <a:ext cx="8178799" cy="4291013"/>
        </p:xfrm>
        <a:graphic>
          <a:graphicData uri="http://schemas.openxmlformats.org/drawingml/2006/table">
            <a:tbl>
              <a:tblPr/>
              <a:tblGrid>
                <a:gridCol w="2585852"/>
                <a:gridCol w="1869574"/>
                <a:gridCol w="1792268"/>
                <a:gridCol w="1931105"/>
              </a:tblGrid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43B7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Виды доходов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43B7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квартал 2019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43B7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квартал 2020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43B7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Откло-нение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43B7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Налоговые и неналоговые доходы, тыс. руб.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53 666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50 943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-2 723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Безвозмездные перечисления, тыс.руб.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238 123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301 075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+ 62 952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67837D19-664D-4A7C-9813-8023F92FD2EB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11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782560" cy="124968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Доходная часть бюджета</a:t>
            </a:r>
            <a:b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 2019 и 2020 </a:t>
            </a: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г.г.</a:t>
            </a:r>
            <a:r>
              <a:rPr lang="ru-RU" altLang="ru-RU" sz="4000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6055360" y="1889760"/>
            <a:ext cx="2590801" cy="441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2019 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</a:t>
            </a:r>
          </a:p>
          <a:p>
            <a:pPr algn="ctr"/>
            <a:r>
              <a:rPr kumimoji="0" lang="ru-RU" altLang="ru-RU" sz="4400" b="1" dirty="0" smtClean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351 176</a:t>
            </a:r>
            <a:endParaRPr kumimoji="0" lang="ru-RU" altLang="ru-RU" sz="4400" b="1" dirty="0">
              <a:solidFill>
                <a:srgbClr val="C0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тыс.руб.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508000" y="2276475"/>
            <a:ext cx="2621280" cy="403288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2019 г.</a:t>
            </a:r>
          </a:p>
          <a:p>
            <a:pPr algn="ctr"/>
            <a:r>
              <a:rPr kumimoji="0" lang="ru-RU" altLang="ru-RU" sz="4400" b="1" dirty="0" smtClean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291 789</a:t>
            </a: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тыс.руб.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 flipV="1">
            <a:off x="3322319" y="4338320"/>
            <a:ext cx="2641601" cy="149352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348038" y="2349500"/>
            <a:ext cx="252095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Рост</a:t>
            </a:r>
            <a:endParaRPr kumimoji="0" lang="ru-RU" altLang="ru-RU" sz="40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>
              <a:spcBef>
                <a:spcPct val="50000"/>
              </a:spcBef>
            </a:pPr>
            <a:r>
              <a:rPr kumimoji="0" lang="ru-RU" altLang="ru-RU" sz="36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59 387 </a:t>
            </a:r>
            <a:r>
              <a:rPr kumimoji="0" lang="ru-RU" altLang="ru-RU" sz="36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</a:t>
            </a:r>
            <a:r>
              <a:rPr kumimoji="0" lang="ru-RU" altLang="ru-RU" sz="36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nimBg="1"/>
      <p:bldP spid="194564" grpId="0" animBg="1"/>
      <p:bldP spid="194565" grpId="0" animBg="1"/>
      <p:bldP spid="1945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E9C2E57B-50BB-4390-9115-052573A502E5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12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240" y="162560"/>
            <a:ext cx="8869680" cy="111760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3200" b="1" i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Структура бюджета МО </a:t>
            </a:r>
            <a:r>
              <a:rPr lang="ru-RU" altLang="ru-RU" sz="3200" b="1" i="1" dirty="0" err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Красноуфимский</a:t>
            </a:r>
            <a:r>
              <a:rPr lang="ru-RU" altLang="ru-RU" sz="3200" b="1" i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округ по доходам за </a:t>
            </a:r>
            <a:r>
              <a:rPr lang="ru-RU" altLang="ru-RU" sz="32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 квартал 2019 </a:t>
            </a:r>
            <a:r>
              <a:rPr lang="ru-RU" altLang="ru-RU" sz="3200" b="1" i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г. в тыс.руб.</a:t>
            </a:r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593726" y="1404361"/>
          <a:ext cx="8274050" cy="4796414"/>
        </p:xfrm>
        <a:graphic>
          <a:graphicData uri="http://schemas.openxmlformats.org/presentationml/2006/ole">
            <p:oleObj spid="_x0000_s3077" name="Worksheet" r:id="rId4" imgW="7239135" imgH="3295690" progId="Excel.Sheet.8">
              <p:embed/>
            </p:oleObj>
          </a:graphicData>
        </a:graphic>
      </p:graphicFrame>
    </p:spTree>
    <p:controls>
      <p:control spid="3074" name="SapphireHiddenControl" r:id="rId2" imgW="6095880" imgH="4069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306D43CB-13E4-4F0C-B078-BDF8D71172CE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13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481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0048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Структура </a:t>
            </a:r>
            <a:b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безвозмездных </a:t>
            </a:r>
            <a:r>
              <a:rPr lang="ru-RU" altLang="ru-RU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перечислений</a:t>
            </a:r>
          </a:p>
        </p:txBody>
      </p:sp>
      <p:graphicFrame>
        <p:nvGraphicFramePr>
          <p:cNvPr id="14340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2180908"/>
          <a:ext cx="4262438" cy="3273425"/>
        </p:xfrm>
        <a:graphic>
          <a:graphicData uri="http://schemas.openxmlformats.org/presentationml/2006/ole">
            <p:oleObj spid="_x0000_s14340" name="Диаграмма" r:id="rId3" imgW="6057961" imgH="4210141" progId="Excel.Sheet.8">
              <p:embed/>
            </p:oleObj>
          </a:graphicData>
        </a:graphic>
      </p:graphicFrame>
      <p:graphicFrame>
        <p:nvGraphicFramePr>
          <p:cNvPr id="204814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81025" y="2097088"/>
          <a:ext cx="7772400" cy="3492500"/>
        </p:xfrm>
        <a:graphic>
          <a:graphicData uri="http://schemas.openxmlformats.org/presentationml/2006/ole">
            <p:oleObj spid="_x0000_s14341" name="Worksheet" r:id="rId4" imgW="5257881" imgH="236226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48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F2F6CAC3-9F89-4FEC-BD31-59C720873AC8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14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8900160" cy="1081088"/>
          </a:xfrm>
        </p:spPr>
        <p:txBody>
          <a:bodyPr lIns="91440" tIns="45720" rIns="91440" bIns="45720">
            <a:normAutofit/>
          </a:bodyPr>
          <a:lstStyle/>
          <a:p>
            <a:r>
              <a:rPr lang="ru-RU" altLang="ru-RU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48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Дотации</a:t>
            </a:r>
            <a:r>
              <a:rPr lang="ru-RU" altLang="ru-RU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416560" y="2257426"/>
            <a:ext cx="2733040" cy="39814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2019 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</a:t>
            </a:r>
          </a:p>
          <a:p>
            <a:pPr algn="ctr"/>
            <a:r>
              <a:rPr kumimoji="0" lang="ru-RU" altLang="ru-RU" sz="44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38 466</a:t>
            </a:r>
            <a:endParaRPr kumimoji="0" lang="ru-RU" altLang="ru-RU" sz="4400" b="1" dirty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 руб.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6004561" y="1721923"/>
            <a:ext cx="2655252" cy="45360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 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2020 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</a:t>
            </a:r>
          </a:p>
          <a:p>
            <a:pPr algn="ctr"/>
            <a:r>
              <a:rPr kumimoji="0" lang="ru-RU" altLang="ru-RU" sz="44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132 321</a:t>
            </a: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 flipV="1">
            <a:off x="3411351" y="4554311"/>
            <a:ext cx="2540661" cy="1143198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0" lang="ru-R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276600" y="2047875"/>
            <a:ext cx="259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Рост</a:t>
            </a:r>
          </a:p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93 855 </a:t>
            </a: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</a:t>
            </a:r>
            <a:r>
              <a:rPr kumimoji="0" lang="ru-RU" altLang="ru-RU" sz="40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 animBg="1"/>
      <p:bldP spid="168969" grpId="0" animBg="1"/>
      <p:bldP spid="1689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B984C877-1448-4AE9-A74C-4B194EE92E02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15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9144000" cy="1235710"/>
          </a:xfrm>
        </p:spPr>
        <p:txBody>
          <a:bodyPr lIns="91440" tIns="45720" rIns="91440" bIns="45720"/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Субсидии, субвенции</a:t>
            </a:r>
            <a:endParaRPr lang="ru-RU" altLang="ru-RU" sz="4000" dirty="0">
              <a:solidFill>
                <a:srgbClr val="990033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35279" y="1771650"/>
            <a:ext cx="2712721" cy="452755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2019 г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  <a:p>
            <a:pPr algn="ctr"/>
            <a:r>
              <a:rPr kumimoji="0" lang="ru-RU" altLang="ru-RU" sz="44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203 451</a:t>
            </a:r>
            <a:endParaRPr kumimoji="0" lang="ru-RU" altLang="ru-RU" sz="4400" b="1" dirty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 руб.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6076950" y="2257425"/>
            <a:ext cx="2600325" cy="395287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2020 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</a:t>
            </a:r>
          </a:p>
          <a:p>
            <a:pPr algn="ctr"/>
            <a:r>
              <a:rPr kumimoji="0" lang="ru-RU" altLang="ru-RU" sz="36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168 738</a:t>
            </a:r>
            <a:endParaRPr kumimoji="0" lang="ru-RU" altLang="ru-RU" sz="3600" b="1" dirty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 руб.</a:t>
            </a:r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>
            <a:off x="3325998" y="4442360"/>
            <a:ext cx="2684277" cy="1072616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3132137" y="1635760"/>
            <a:ext cx="300740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Снижение</a:t>
            </a:r>
            <a:endParaRPr kumimoji="0" lang="ru-RU" altLang="ru-RU" sz="40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34 713</a:t>
            </a:r>
            <a:endParaRPr kumimoji="0" lang="ru-RU" altLang="ru-RU" sz="4000" b="1" dirty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>
              <a:spcBef>
                <a:spcPct val="50000"/>
              </a:spcBef>
            </a:pPr>
            <a:r>
              <a:rPr kumimoji="0" lang="ru-RU" altLang="ru-RU" sz="4000" b="1" dirty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kumimoji="0" lang="ru-RU" altLang="ru-RU" sz="40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nimBg="1"/>
      <p:bldP spid="242692" grpId="0" animBg="1"/>
      <p:bldP spid="242693" grpId="0" animBg="1"/>
      <p:bldP spid="2426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92DECB79-A08F-4692-9C2D-B0E06C3E9423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16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19507" name="Group 51"/>
          <p:cNvGraphicFramePr>
            <a:graphicFrameLocks noGrp="1"/>
          </p:cNvGraphicFramePr>
          <p:nvPr>
            <p:ph sz="half" idx="4294967295"/>
          </p:nvPr>
        </p:nvGraphicFramePr>
        <p:xfrm>
          <a:off x="322263" y="5008881"/>
          <a:ext cx="8699817" cy="1432560"/>
        </p:xfrm>
        <a:graphic>
          <a:graphicData uri="http://schemas.openxmlformats.org/drawingml/2006/table">
            <a:tbl>
              <a:tblPr/>
              <a:tblGrid>
                <a:gridCol w="3304857"/>
                <a:gridCol w="5394960"/>
              </a:tblGrid>
              <a:tr h="143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15" name="Group 59"/>
          <p:cNvGraphicFramePr>
            <a:graphicFrameLocks noGrp="1"/>
          </p:cNvGraphicFramePr>
          <p:nvPr>
            <p:ph sz="quarter" idx="4294967295"/>
          </p:nvPr>
        </p:nvGraphicFramePr>
        <p:xfrm>
          <a:off x="365760" y="1206500"/>
          <a:ext cx="8646160" cy="1557020"/>
        </p:xfrm>
        <a:graphic>
          <a:graphicData uri="http://schemas.openxmlformats.org/drawingml/2006/table">
            <a:tbl>
              <a:tblPr/>
              <a:tblGrid>
                <a:gridCol w="3220720"/>
                <a:gridCol w="5425440"/>
              </a:tblGrid>
              <a:tr h="1557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План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1 558 719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17" name="Group 61"/>
          <p:cNvGraphicFramePr>
            <a:graphicFrameLocks noGrp="1"/>
          </p:cNvGraphicFramePr>
          <p:nvPr>
            <p:ph sz="quarter" idx="4294967295"/>
          </p:nvPr>
        </p:nvGraphicFramePr>
        <p:xfrm>
          <a:off x="345440" y="3037841"/>
          <a:ext cx="8666480" cy="1818639"/>
        </p:xfrm>
        <a:graphic>
          <a:graphicData uri="http://schemas.openxmlformats.org/drawingml/2006/table">
            <a:tbl>
              <a:tblPr/>
              <a:tblGrid>
                <a:gridCol w="3241040"/>
                <a:gridCol w="5425440"/>
              </a:tblGrid>
              <a:tr h="1818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306 394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7272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Расходы</a:t>
            </a:r>
            <a:endParaRPr lang="ru-RU" sz="44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AF9FAAF2-8175-4850-9685-8760BD19DA8E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17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2720"/>
            <a:ext cx="9144000" cy="107696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Расходы</a:t>
            </a:r>
            <a:b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1квартал 2019-2020 </a:t>
            </a: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г.г.</a:t>
            </a:r>
            <a:r>
              <a:rPr lang="ru-RU" altLang="ru-RU" sz="4000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6048375" y="1638300"/>
            <a:ext cx="2790825" cy="474218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2020 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</a:t>
            </a:r>
          </a:p>
          <a:p>
            <a:pPr algn="ctr"/>
            <a:r>
              <a:rPr kumimoji="0" lang="ru-RU" altLang="ru-RU" sz="44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306 394</a:t>
            </a:r>
            <a:endParaRPr kumimoji="0" lang="ru-RU" altLang="ru-RU" sz="4400" b="1" dirty="0">
              <a:solidFill>
                <a:srgbClr val="0033CC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тыс.руб.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356869" y="2181225"/>
            <a:ext cx="2776856" cy="423926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2019 г</a:t>
            </a:r>
            <a:r>
              <a:rPr kumimoji="0" lang="ru-RU" altLang="ru-RU" sz="44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  <a:p>
            <a:pPr algn="ctr"/>
            <a:r>
              <a:rPr kumimoji="0" lang="ru-RU" altLang="ru-RU" sz="44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225 963</a:t>
            </a:r>
            <a:endParaRPr kumimoji="0" lang="ru-RU" altLang="ru-RU" sz="4400" b="1" dirty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4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тыс.руб.</a:t>
            </a:r>
            <a:endParaRPr kumimoji="0" lang="ru-RU" altLang="ru-RU" sz="44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 flipV="1">
            <a:off x="3467100" y="4815839"/>
            <a:ext cx="2456180" cy="1327785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3581400" y="2181226"/>
            <a:ext cx="208788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Рост</a:t>
            </a:r>
          </a:p>
          <a:p>
            <a:pPr algn="ctr">
              <a:spcBef>
                <a:spcPts val="1200"/>
              </a:spcBef>
            </a:pPr>
            <a:r>
              <a:rPr kumimoji="0" lang="ru-RU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80 431</a:t>
            </a:r>
          </a:p>
          <a:p>
            <a:pPr algn="ctr">
              <a:spcBef>
                <a:spcPts val="1200"/>
              </a:spcBef>
            </a:pP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</a:t>
            </a:r>
            <a:r>
              <a:rPr kumimoji="0" lang="ru-RU" altLang="ru-RU" sz="40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  <a:r>
              <a:rPr kumimoji="0" lang="ru-RU" altLang="ru-RU" sz="4000" b="1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nimBg="1"/>
      <p:bldP spid="169988" grpId="0" animBg="1"/>
      <p:bldP spid="169989" grpId="0" animBg="1"/>
      <p:bldP spid="1699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CFEB31B9-9C06-491D-A076-75F5B13BA76C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18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18490"/>
            <a:ext cx="9144000" cy="70104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ru-RU" altLang="ru-RU" sz="31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Структура бюджета МО Красноуфимский округ по расходам за </a:t>
            </a:r>
            <a:r>
              <a:rPr lang="ru-RU" altLang="ru-RU" sz="31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 квартал 2020 г</a:t>
            </a:r>
            <a:r>
              <a:rPr lang="ru-RU" altLang="ru-RU" sz="31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 в тыс.руб.</a:t>
            </a:r>
            <a:r>
              <a:rPr lang="ru-RU" altLang="ru-RU" sz="4000" dirty="0"/>
              <a:t/>
            </a:r>
            <a:br>
              <a:rPr lang="ru-RU" altLang="ru-RU" sz="4000" dirty="0"/>
            </a:br>
            <a:endParaRPr lang="ru-RU" altLang="ru-RU" sz="4000" dirty="0"/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>
            <p:ph type="subTitle" idx="4294967295"/>
          </p:nvPr>
        </p:nvGraphicFramePr>
        <p:xfrm>
          <a:off x="276225" y="1457326"/>
          <a:ext cx="8515350" cy="4772024"/>
        </p:xfrm>
        <a:graphic>
          <a:graphicData uri="http://schemas.openxmlformats.org/presentationml/2006/ole">
            <p:oleObj spid="_x0000_s18436" name="Worksheet" r:id="rId3" imgW="8267687" imgH="409186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" y="279400"/>
            <a:ext cx="8717279" cy="685800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C00000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«Общегосударственные вопросы»</a:t>
            </a:r>
          </a:p>
        </p:txBody>
      </p:sp>
      <p:graphicFrame>
        <p:nvGraphicFramePr>
          <p:cNvPr id="20483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755900"/>
          <a:ext cx="4038600" cy="2214563"/>
        </p:xfrm>
        <a:graphic>
          <a:graphicData uri="http://schemas.openxmlformats.org/presentationml/2006/ole">
            <p:oleObj spid="_x0000_s296962" r:id="rId3" imgW="4041998" imgH="2213040" progId="Excel.Sheet.8">
              <p:embed/>
            </p:oleObj>
          </a:graphicData>
        </a:graphic>
      </p:graphicFrame>
      <p:graphicFrame>
        <p:nvGraphicFramePr>
          <p:cNvPr id="7" name="Object 80"/>
          <p:cNvGraphicFramePr>
            <a:graphicFrameLocks noGrp="1" noChangeAspect="1"/>
          </p:cNvGraphicFramePr>
          <p:nvPr>
            <p:ph sz="half" idx="2"/>
          </p:nvPr>
        </p:nvGraphicFramePr>
        <p:xfrm>
          <a:off x="847725" y="1290638"/>
          <a:ext cx="7372350" cy="491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08963" y="6515100"/>
            <a:ext cx="896937" cy="273050"/>
          </a:xfrm>
        </p:spPr>
        <p:txBody>
          <a:bodyPr/>
          <a:lstStyle/>
          <a:p>
            <a:pPr>
              <a:defRPr/>
            </a:pPr>
            <a:fld id="{38EA4993-B046-454E-A44F-8E5C3A0D2C1B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93612A0E-91E6-4A40-8F98-94849A9C17ED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</a:t>
            </a:fld>
            <a:endParaRPr lang="ru-RU" alt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467360"/>
            <a:ext cx="9144000" cy="104648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ru-RU" altLang="ru-RU" sz="33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Исполнение бюджета МО Красноуфимский округ </a:t>
            </a:r>
            <a:r>
              <a:rPr lang="ru-RU" altLang="ru-RU" sz="33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altLang="ru-RU" sz="33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33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 1 квартал  2020 года</a:t>
            </a:r>
            <a:r>
              <a:rPr lang="ru-RU" altLang="ru-RU" sz="28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altLang="ru-RU" sz="28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endParaRPr lang="ru-RU" altLang="ru-RU" sz="2800" b="1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5125"/>
            <a:ext cx="8686800" cy="4613275"/>
          </a:xfrm>
        </p:spPr>
        <p:txBody>
          <a:bodyPr lIns="91440" tIns="45720" rIns="91440" bIns="45720"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Бюджет МО Красноуфимский округ за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квартал 2020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года по доходам  выполнен в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объеме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351 176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руб. или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23,1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уточненных годовых назначений,   в   том   числе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налоговые и неналоговые 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доходы  исполнены   в  объеме 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50 943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18,3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годовых назначений. 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 составили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301 075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руб., из них: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 - дотации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сумме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132 321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 - субвенции поступили в сумме 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159 650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 - субсидии поступили в сумме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9 088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 - иные межбюджетные трансферты поступили в сумме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Расходы за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 квартал 2020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года составили 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306 394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Или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19,7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%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от утвержденных годовых назначений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1 558 719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 руб.),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u="sng" dirty="0" err="1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alt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44 782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ontrols>
      <p:control spid="2050" name="SapphireHiddenControl" r:id="rId2" imgW="6095880" imgH="4069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" y="279400"/>
            <a:ext cx="8717279" cy="685800"/>
          </a:xfrm>
        </p:spPr>
        <p:txBody>
          <a:bodyPr>
            <a:no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«Национальная оборона»</a:t>
            </a:r>
          </a:p>
        </p:txBody>
      </p:sp>
      <p:graphicFrame>
        <p:nvGraphicFramePr>
          <p:cNvPr id="20483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755900"/>
          <a:ext cx="4038600" cy="2214563"/>
        </p:xfrm>
        <a:graphic>
          <a:graphicData uri="http://schemas.openxmlformats.org/presentationml/2006/ole">
            <p:oleObj spid="_x0000_s297986" r:id="rId3" imgW="4041998" imgH="2213040" progId="Excel.Sheet.8">
              <p:embed/>
            </p:oleObj>
          </a:graphicData>
        </a:graphic>
      </p:graphicFrame>
      <p:graphicFrame>
        <p:nvGraphicFramePr>
          <p:cNvPr id="7" name="Object 80"/>
          <p:cNvGraphicFramePr>
            <a:graphicFrameLocks noGrp="1" noChangeAspect="1"/>
          </p:cNvGraphicFramePr>
          <p:nvPr>
            <p:ph sz="half" idx="2"/>
          </p:nvPr>
        </p:nvGraphicFramePr>
        <p:xfrm>
          <a:off x="777875" y="1458640"/>
          <a:ext cx="7356475" cy="4446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08963" y="6515100"/>
            <a:ext cx="896937" cy="273050"/>
          </a:xfrm>
        </p:spPr>
        <p:txBody>
          <a:bodyPr/>
          <a:lstStyle/>
          <a:p>
            <a:pPr>
              <a:defRPr/>
            </a:pPr>
            <a:fld id="{38EA4993-B046-454E-A44F-8E5C3A0D2C1B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9CC6E56E-0920-4F72-823D-811F6A4DDBE7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21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41120"/>
          </a:xfrm>
          <a:noFill/>
        </p:spPr>
        <p:txBody>
          <a:bodyPr lIns="91440" tIns="45720" rIns="91440" bIns="45720">
            <a:norm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«Национальная безопасность </a:t>
            </a:r>
            <a:b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 правоохранительная деятельность» </a:t>
            </a:r>
          </a:p>
        </p:txBody>
      </p:sp>
      <p:graphicFrame>
        <p:nvGraphicFramePr>
          <p:cNvPr id="133136" name="Object 16"/>
          <p:cNvGraphicFramePr>
            <a:graphicFrameLocks noChangeAspect="1"/>
          </p:cNvGraphicFramePr>
          <p:nvPr>
            <p:ph idx="4294967295"/>
          </p:nvPr>
        </p:nvGraphicFramePr>
        <p:xfrm>
          <a:off x="1049338" y="2066925"/>
          <a:ext cx="6916737" cy="3562350"/>
        </p:xfrm>
        <a:graphic>
          <a:graphicData uri="http://schemas.openxmlformats.org/presentationml/2006/ole">
            <p:oleObj spid="_x0000_s26628" name="Worksheet" r:id="rId3" imgW="6050253" imgH="311661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31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F7BFBC68-4DD6-4259-9411-ED283092EAC4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22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31494" name="Rectangle 7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7763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3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Национальная </a:t>
            </a:r>
            <a:r>
              <a:rPr lang="ru-RU" altLang="ru-RU" sz="38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безопасность</a:t>
            </a:r>
            <a:br>
              <a:rPr lang="ru-RU" altLang="ru-RU" sz="38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38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altLang="ru-RU" sz="38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 правоохранительная деятельность</a:t>
            </a:r>
          </a:p>
        </p:txBody>
      </p:sp>
      <p:graphicFrame>
        <p:nvGraphicFramePr>
          <p:cNvPr id="27716" name="Group 68"/>
          <p:cNvGraphicFramePr>
            <a:graphicFrameLocks noGrp="1"/>
          </p:cNvGraphicFramePr>
          <p:nvPr>
            <p:ph sz="half" idx="4294967295"/>
          </p:nvPr>
        </p:nvGraphicFramePr>
        <p:xfrm>
          <a:off x="172720" y="1293674"/>
          <a:ext cx="8839201" cy="5075977"/>
        </p:xfrm>
        <a:graphic>
          <a:graphicData uri="http://schemas.openxmlformats.org/drawingml/2006/table">
            <a:tbl>
              <a:tblPr/>
              <a:tblGrid>
                <a:gridCol w="4517813"/>
                <a:gridCol w="1632798"/>
                <a:gridCol w="1534583"/>
                <a:gridCol w="1154007"/>
              </a:tblGrid>
              <a:tr h="13018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2020 г.</a:t>
                      </a:r>
                    </a:p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Исполнено за 1 кв. 2020 г., 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 чрезвычайных ситуаций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природного и техногенного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характера, гражданская оборона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пожарной безопасности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7 429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2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Другие вопросы в области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национальной безопасности и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правоохранительной деятельности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1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15 245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04D85402-24A3-4B9F-AB5F-637D76969587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23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9713"/>
            <a:ext cx="9144000" cy="918527"/>
          </a:xfrm>
          <a:noFill/>
        </p:spPr>
        <p:txBody>
          <a:bodyPr lIns="91440" tIns="45720" rIns="91440" bIns="45720">
            <a:norm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экономика»</a:t>
            </a:r>
            <a:r>
              <a:rPr lang="ru-RU" altLang="ru-RU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37231" name="Object 15"/>
          <p:cNvGraphicFramePr>
            <a:graphicFrameLocks noChangeAspect="1"/>
          </p:cNvGraphicFramePr>
          <p:nvPr>
            <p:ph idx="4294967295"/>
          </p:nvPr>
        </p:nvGraphicFramePr>
        <p:xfrm>
          <a:off x="1076325" y="1476375"/>
          <a:ext cx="6723063" cy="4324350"/>
        </p:xfrm>
        <a:graphic>
          <a:graphicData uri="http://schemas.openxmlformats.org/presentationml/2006/ole">
            <p:oleObj spid="_x0000_s30724" name="Worksheet" r:id="rId3" imgW="7795327" imgH="321560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72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581660"/>
          </a:xfrm>
        </p:spPr>
        <p:txBody>
          <a:bodyPr>
            <a:noAutofit/>
          </a:bodyPr>
          <a:lstStyle/>
          <a:p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Национальная экономика</a:t>
            </a:r>
            <a:endParaRPr lang="ru-RU" sz="4000" b="1" dirty="0">
              <a:solidFill>
                <a:srgbClr val="990033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40014" name="Group 78"/>
          <p:cNvGraphicFramePr>
            <a:graphicFrameLocks noGrp="1"/>
          </p:cNvGraphicFramePr>
          <p:nvPr>
            <p:ph type="tbl" idx="1"/>
          </p:nvPr>
        </p:nvGraphicFramePr>
        <p:xfrm>
          <a:off x="233679" y="1026161"/>
          <a:ext cx="8615681" cy="5442373"/>
        </p:xfrm>
        <a:graphic>
          <a:graphicData uri="http://schemas.openxmlformats.org/drawingml/2006/table">
            <a:tbl>
              <a:tblPr/>
              <a:tblGrid>
                <a:gridCol w="3396756"/>
                <a:gridCol w="1703330"/>
                <a:gridCol w="2178678"/>
                <a:gridCol w="1336917"/>
              </a:tblGrid>
              <a:tr h="1295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2020 год,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квартал 2020 г.,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(дорожный фонд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91 841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Связь и информатика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9C647423-FAF4-46E0-80AB-52F7EF04F224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25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" y="0"/>
            <a:ext cx="8778240" cy="117856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«Жилищно-коммунальное </a:t>
            </a: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хозяйство</a:t>
            </a: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»</a:t>
            </a:r>
          </a:p>
        </p:txBody>
      </p:sp>
      <p:graphicFrame>
        <p:nvGraphicFramePr>
          <p:cNvPr id="23556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457200" y="1994535"/>
          <a:ext cx="8686800" cy="4565650"/>
        </p:xfrm>
        <a:graphic>
          <a:graphicData uri="http://schemas.openxmlformats.org/presentationml/2006/ole">
            <p:oleObj spid="_x0000_s23556" name="Диаграмма" r:id="rId3" imgW="4676851" imgH="2457420" progId="Excel.Sheet.8">
              <p:embed/>
            </p:oleObj>
          </a:graphicData>
        </a:graphic>
      </p:graphicFrame>
      <p:graphicFrame>
        <p:nvGraphicFramePr>
          <p:cNvPr id="138259" name="Object 19"/>
          <p:cNvGraphicFramePr>
            <a:graphicFrameLocks noChangeAspect="1"/>
          </p:cNvGraphicFramePr>
          <p:nvPr>
            <p:ph sz="half" idx="4294967295"/>
          </p:nvPr>
        </p:nvGraphicFramePr>
        <p:xfrm>
          <a:off x="923925" y="1774825"/>
          <a:ext cx="7031038" cy="3749675"/>
        </p:xfrm>
        <a:graphic>
          <a:graphicData uri="http://schemas.openxmlformats.org/presentationml/2006/ole">
            <p:oleObj spid="_x0000_s23557" name="Worksheet" r:id="rId4" imgW="6316967" imgH="336799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825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CA8BD085-67DC-4876-A1AF-476053193DF8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26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9233"/>
            <a:ext cx="9144000" cy="863600"/>
          </a:xfrm>
        </p:spPr>
        <p:txBody>
          <a:bodyPr lIns="91440" tIns="45720" rIns="91440" bIns="45720">
            <a:normAutofit/>
          </a:bodyPr>
          <a:lstStyle/>
          <a:p>
            <a:pPr>
              <a:defRPr/>
            </a:pP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Жилищно-коммунальное хозяйство</a:t>
            </a:r>
          </a:p>
        </p:txBody>
      </p:sp>
      <p:graphicFrame>
        <p:nvGraphicFramePr>
          <p:cNvPr id="24668" name="Group 92"/>
          <p:cNvGraphicFramePr>
            <a:graphicFrameLocks noGrp="1"/>
          </p:cNvGraphicFramePr>
          <p:nvPr>
            <p:ph idx="4294967295"/>
          </p:nvPr>
        </p:nvGraphicFramePr>
        <p:xfrm>
          <a:off x="213360" y="1107441"/>
          <a:ext cx="8666480" cy="5299828"/>
        </p:xfrm>
        <a:graphic>
          <a:graphicData uri="http://schemas.openxmlformats.org/drawingml/2006/table">
            <a:tbl>
              <a:tblPr/>
              <a:tblGrid>
                <a:gridCol w="2847648"/>
                <a:gridCol w="2309161"/>
                <a:gridCol w="1913214"/>
                <a:gridCol w="1596457"/>
              </a:tblGrid>
              <a:tr h="12913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Утверждено в 2020 г., 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       1 квартал 2020г., 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Жилищное хозяйство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1 539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843">
                <a:tc>
                  <a:txBody>
                    <a:bodyPr/>
                    <a:lstStyle/>
                    <a:p>
                      <a:pPr marL="0" marR="0" lvl="0" indent="127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Коммунальное хозяйство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118 740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24 778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3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Благоустройство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56 164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7 872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8708">
                <a:tc>
                  <a:txBody>
                    <a:bodyPr/>
                    <a:lstStyle/>
                    <a:p>
                      <a:pPr marL="0" marR="0" lvl="0" indent="127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Другие вопросы в области жилищно-коммунального</a:t>
                      </a:r>
                    </a:p>
                    <a:p>
                      <a:pPr marL="0" marR="0" lvl="0" indent="127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хозяйства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2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176 708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32 784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CB2687B4-C081-4692-81C0-2B439A7E549E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27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828675"/>
          </a:xfrm>
        </p:spPr>
        <p:txBody>
          <a:bodyPr lIns="91440" tIns="45720" rIns="91440" bIns="45720"/>
          <a:lstStyle/>
          <a:p>
            <a:r>
              <a:rPr lang="ru-RU" altLang="ru-RU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«Образование»</a:t>
            </a:r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200151" y="1371600"/>
          <a:ext cx="6810374" cy="4457700"/>
        </p:xfrm>
        <a:graphic>
          <a:graphicData uri="http://schemas.openxmlformats.org/presentationml/2006/ole">
            <p:oleObj spid="_x0000_s21508" name="Worksheet" r:id="rId4" imgW="8191513" imgH="5044421" progId="Excel.Shee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44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F5F39A0D-95FA-4715-84BC-D3FE17913ABA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28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22678" name="Group 150"/>
          <p:cNvGraphicFramePr>
            <a:graphicFrameLocks noGrp="1"/>
          </p:cNvGraphicFramePr>
          <p:nvPr>
            <p:ph sz="half" idx="4294967295"/>
          </p:nvPr>
        </p:nvGraphicFramePr>
        <p:xfrm>
          <a:off x="325120" y="1465263"/>
          <a:ext cx="8483600" cy="4734562"/>
        </p:xfrm>
        <a:graphic>
          <a:graphicData uri="http://schemas.openxmlformats.org/drawingml/2006/table">
            <a:tbl>
              <a:tblPr/>
              <a:tblGrid>
                <a:gridCol w="4749316"/>
                <a:gridCol w="1519404"/>
                <a:gridCol w="1341120"/>
                <a:gridCol w="873760"/>
              </a:tblGrid>
              <a:tr h="528638"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Направления расходования бюджетных средств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Утверждено на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   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 за 1 кв. 2020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Детские дошкольные учреждения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231 162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50 625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0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Общеобразовательные школы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529 212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100 033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36 536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9446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127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28 370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911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Прочие расходы в области образования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15 305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2 168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840 587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163 183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42240" y="188912"/>
            <a:ext cx="8757920" cy="8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20000"/>
              </a:spcBef>
            </a:pPr>
            <a:endParaRPr kumimoji="0" lang="ru-RU" altLang="ru-RU" sz="3600" b="1" dirty="0" smtClean="0">
              <a:solidFill>
                <a:srgbClr val="990033"/>
              </a:solidFill>
              <a:latin typeface="Tahoma" pitchFamily="34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kumimoji="0"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</a:t>
            </a:r>
            <a:r>
              <a:rPr kumimoji="0"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Образование»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7CA71171-27A6-47CF-8466-8F6549FF8866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29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009650"/>
          </a:xfrm>
          <a:noFill/>
        </p:spPr>
        <p:txBody>
          <a:bodyPr lIns="91440" tIns="45720" rIns="91440" bIns="45720">
            <a:norm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«Культура»</a:t>
            </a:r>
            <a:r>
              <a:rPr lang="ru-RU" altLang="ru-RU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</a:p>
        </p:txBody>
      </p:sp>
      <p:graphicFrame>
        <p:nvGraphicFramePr>
          <p:cNvPr id="156687" name="Object 15"/>
          <p:cNvGraphicFramePr>
            <a:graphicFrameLocks noChangeAspect="1"/>
          </p:cNvGraphicFramePr>
          <p:nvPr>
            <p:ph idx="4294967295"/>
          </p:nvPr>
        </p:nvGraphicFramePr>
        <p:xfrm>
          <a:off x="981075" y="2052638"/>
          <a:ext cx="7058025" cy="3373437"/>
        </p:xfrm>
        <a:graphic>
          <a:graphicData uri="http://schemas.openxmlformats.org/presentationml/2006/ole">
            <p:oleObj spid="_x0000_s28676" name="Worksheet" r:id="rId3" imgW="6172173" imgH="294888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66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1C5D55F3-0174-41DA-BA9E-D34E93F58130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3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6181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254000" y="4704080"/>
          <a:ext cx="8531225" cy="1686560"/>
        </p:xfrm>
        <a:graphic>
          <a:graphicData uri="http://schemas.openxmlformats.org/drawingml/2006/table">
            <a:tbl>
              <a:tblPr/>
              <a:tblGrid>
                <a:gridCol w="2657722"/>
                <a:gridCol w="5873503"/>
              </a:tblGrid>
              <a:tr h="1686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Дефицит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Профицит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40 042 </a:t>
                      </a: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тыс.руб.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44 782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2" name="Group 38"/>
          <p:cNvGraphicFramePr>
            <a:graphicFrameLocks noGrp="1"/>
          </p:cNvGraphicFramePr>
          <p:nvPr>
            <p:ph sz="quarter" idx="4294967295"/>
          </p:nvPr>
        </p:nvGraphicFramePr>
        <p:xfrm>
          <a:off x="274320" y="467361"/>
          <a:ext cx="8524240" cy="1879599"/>
        </p:xfrm>
        <a:graphic>
          <a:graphicData uri="http://schemas.openxmlformats.org/drawingml/2006/table">
            <a:tbl>
              <a:tblPr/>
              <a:tblGrid>
                <a:gridCol w="2655545"/>
                <a:gridCol w="5868695"/>
              </a:tblGrid>
              <a:tr h="187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Доходы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Фактически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План </a:t>
                      </a: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1 518 677 </a:t>
                      </a: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т.руб.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351 176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78" name="Group 34"/>
          <p:cNvGraphicFramePr>
            <a:graphicFrameLocks noGrp="1"/>
          </p:cNvGraphicFramePr>
          <p:nvPr>
            <p:ph sz="quarter" idx="4294967295"/>
          </p:nvPr>
        </p:nvGraphicFramePr>
        <p:xfrm>
          <a:off x="284480" y="2631441"/>
          <a:ext cx="8500745" cy="1727200"/>
        </p:xfrm>
        <a:graphic>
          <a:graphicData uri="http://schemas.openxmlformats.org/drawingml/2006/table">
            <a:tbl>
              <a:tblPr/>
              <a:tblGrid>
                <a:gridCol w="2648226"/>
                <a:gridCol w="5852519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Расходы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Фактически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План 1 558 719 т.руб.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306 394 </a:t>
                      </a: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D2FAA8B2-6A27-4127-9F5D-01087D94FD62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30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91440" tIns="45720" rIns="91440" bIns="45720">
            <a:norm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</p:txBody>
      </p:sp>
      <p:graphicFrame>
        <p:nvGraphicFramePr>
          <p:cNvPr id="29800" name="Group 104"/>
          <p:cNvGraphicFramePr>
            <a:graphicFrameLocks noGrp="1"/>
          </p:cNvGraphicFramePr>
          <p:nvPr>
            <p:ph idx="4294967295"/>
          </p:nvPr>
        </p:nvGraphicFramePr>
        <p:xfrm>
          <a:off x="441325" y="1107831"/>
          <a:ext cx="8448675" cy="4999013"/>
        </p:xfrm>
        <a:graphic>
          <a:graphicData uri="http://schemas.openxmlformats.org/drawingml/2006/table">
            <a:tbl>
              <a:tblPr/>
              <a:tblGrid>
                <a:gridCol w="3233860"/>
                <a:gridCol w="2029299"/>
                <a:gridCol w="1864716"/>
                <a:gridCol w="1320800"/>
              </a:tblGrid>
              <a:tr h="1504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Утверждено на 2020 год,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 за  1 квартал 2020 г.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Дома культуры, клубы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106 894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32 665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Библиотеки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29 706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8 822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Народные коллективы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6 362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1 652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Другие вопросы в области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144 543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43 336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05C16D72-2917-4D7F-BD5E-870C487EC26A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31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240"/>
            <a:ext cx="9144000" cy="995680"/>
          </a:xfrm>
          <a:noFill/>
        </p:spPr>
        <p:txBody>
          <a:bodyPr lIns="91440" tIns="45720" rIns="91440" bIns="45720">
            <a:normAutofit/>
          </a:bodyPr>
          <a:lstStyle/>
          <a:p>
            <a:pPr>
              <a:lnSpc>
                <a:spcPct val="85000"/>
              </a:lnSpc>
            </a:pP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«Социальная политика»</a:t>
            </a:r>
            <a:r>
              <a:rPr lang="ru-RU" altLang="ru-RU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</a:p>
        </p:txBody>
      </p:sp>
      <p:graphicFrame>
        <p:nvGraphicFramePr>
          <p:cNvPr id="153614" name="Object 14"/>
          <p:cNvGraphicFramePr>
            <a:graphicFrameLocks noChangeAspect="1"/>
          </p:cNvGraphicFramePr>
          <p:nvPr>
            <p:ph idx="4294967295"/>
          </p:nvPr>
        </p:nvGraphicFramePr>
        <p:xfrm>
          <a:off x="1219200" y="1958975"/>
          <a:ext cx="6865938" cy="3405188"/>
        </p:xfrm>
        <a:graphic>
          <a:graphicData uri="http://schemas.openxmlformats.org/presentationml/2006/ole">
            <p:oleObj spid="_x0000_s31748" name="Worksheet" r:id="rId3" imgW="5486400" imgH="272041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fld id="{69AA1848-34DF-4DD2-93FB-B2D57FDA4177}" type="slidenum">
              <a:rPr kumimoji="0" lang="ru-RU" altLang="ru-RU"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 algn="r">
                <a:defRPr/>
              </a:pPr>
              <a:t>32</a:t>
            </a:fld>
            <a:endParaRPr kumimoji="0" lang="ru-RU" altLang="ru-RU" sz="1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>
            <p:ph idx="4294967295"/>
          </p:nvPr>
        </p:nvGraphicFramePr>
        <p:xfrm>
          <a:off x="558800" y="1460265"/>
          <a:ext cx="8158480" cy="4580935"/>
        </p:xfrm>
        <a:graphic>
          <a:graphicData uri="http://schemas.openxmlformats.org/drawingml/2006/table">
            <a:tbl>
              <a:tblPr/>
              <a:tblGrid>
                <a:gridCol w="3910277"/>
                <a:gridCol w="1810314"/>
                <a:gridCol w="1460320"/>
                <a:gridCol w="977569"/>
              </a:tblGrid>
              <a:tr h="9984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План 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Факт, 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Пенсионное  обеспечение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10 169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1 665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1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Социальное обеспечение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населения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100 789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35 610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1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Другие вопросы в области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социальной политики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5 755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116 713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38 241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1647825" y="317500"/>
            <a:ext cx="6038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0" y="368300"/>
            <a:ext cx="91440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«Социальная политика»</a:t>
            </a:r>
            <a:endParaRPr lang="ru-RU" sz="4000" b="1" dirty="0">
              <a:solidFill>
                <a:srgbClr val="990033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Массовый спорт</a:t>
            </a: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type="tbl" idx="1"/>
          </p:nvPr>
        </p:nvGraphicFramePr>
        <p:xfrm>
          <a:off x="228600" y="1026161"/>
          <a:ext cx="8686801" cy="2265680"/>
        </p:xfrm>
        <a:graphic>
          <a:graphicData uri="http://schemas.openxmlformats.org/drawingml/2006/table">
            <a:tbl>
              <a:tblPr/>
              <a:tblGrid>
                <a:gridCol w="4622894"/>
                <a:gridCol w="1458509"/>
                <a:gridCol w="1542036"/>
                <a:gridCol w="1063362"/>
              </a:tblGrid>
              <a:tr h="93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 показателя</a:t>
                      </a:r>
                    </a:p>
                  </a:txBody>
                  <a:tcPr marL="92522" marR="925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План, тыс.руб.</a:t>
                      </a:r>
                    </a:p>
                  </a:txBody>
                  <a:tcPr marL="92522" marR="925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Факт, тыс.руб.</a:t>
                      </a:r>
                    </a:p>
                  </a:txBody>
                  <a:tcPr marL="92522" marR="925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</a:t>
                      </a:r>
                    </a:p>
                  </a:txBody>
                  <a:tcPr marL="92522" marR="925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Организация и проведение мероприятий в сфере физической культуры и спорта</a:t>
                      </a:r>
                    </a:p>
                  </a:txBody>
                  <a:tcPr marL="92522" marR="925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1 597</a:t>
                      </a:r>
                    </a:p>
                  </a:txBody>
                  <a:tcPr marL="92522" marR="925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237</a:t>
                      </a:r>
                    </a:p>
                  </a:txBody>
                  <a:tcPr marL="92522" marR="925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</a:t>
                      </a:r>
                    </a:p>
                  </a:txBody>
                  <a:tcPr marL="92522" marR="925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0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840163"/>
            <a:ext cx="8718550" cy="823912"/>
          </a:xfrm>
        </p:spPr>
        <p:txBody>
          <a:bodyPr/>
          <a:lstStyle/>
          <a:p>
            <a:pPr font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folHlink"/>
                </a:solidFill>
                <a:latin typeface="Times New Roman" pitchFamily="18" charset="0"/>
              </a:rPr>
              <a:t>			</a:t>
            </a:r>
          </a:p>
          <a:p>
            <a:pPr font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folHlink"/>
                </a:solidFill>
                <a:latin typeface="Times New Roman" pitchFamily="18" charset="0"/>
              </a:rPr>
              <a:t>			</a:t>
            </a:r>
            <a:endParaRPr lang="ru-RU" sz="28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4378960"/>
          <a:ext cx="8712200" cy="182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5439"/>
                <a:gridCol w="1460485"/>
                <a:gridCol w="1490912"/>
                <a:gridCol w="1095364"/>
              </a:tblGrid>
              <a:tr h="6743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 показателя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План, тыс.руб.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Факт, тыс.руб.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Обнародование (официальное опубликование) правовых актов органов муниципальной власти МО Красноуфимский округ и иной официальной информации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532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3360" y="3677920"/>
          <a:ext cx="8737600" cy="690880"/>
        </p:xfrm>
        <a:graphic>
          <a:graphicData uri="http://schemas.openxmlformats.org/drawingml/2006/table">
            <a:tbl>
              <a:tblPr/>
              <a:tblGrid>
                <a:gridCol w="8737600"/>
              </a:tblGrid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СРЕДСТВА  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МАССОВОЙ    ИНФОРМАЦИИ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  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1FDA63F3-7914-4CEA-93BB-D41E30D735F2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34</a:t>
            </a:fld>
            <a:endParaRPr lang="ru-RU" alt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40800" cy="135128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3000" b="1" i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Исполнение бюджета по расходам по главным распорядителям за </a:t>
            </a:r>
            <a:r>
              <a:rPr lang="ru-RU" altLang="ru-RU" sz="3000" b="1" i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 2020 </a:t>
            </a:r>
            <a:r>
              <a:rPr lang="ru-RU" altLang="ru-RU" sz="3000" b="1" i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г., в тыс.руб.</a:t>
            </a:r>
          </a:p>
        </p:txBody>
      </p:sp>
      <p:graphicFrame>
        <p:nvGraphicFramePr>
          <p:cNvPr id="17412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801688" y="1384300"/>
          <a:ext cx="7924800" cy="4894263"/>
        </p:xfrm>
        <a:graphic>
          <a:graphicData uri="http://schemas.openxmlformats.org/presentationml/2006/ole">
            <p:oleObj spid="_x0000_s17412" name="Диаграмма" r:id="rId3" imgW="5429132" imgH="335286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1D29FF2A-30F9-4D5C-9E54-32EA3D016627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35</a:t>
            </a:fld>
            <a:endParaRPr lang="ru-RU" alt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2"/>
            <a:ext cx="9144000" cy="857567"/>
          </a:xfrm>
        </p:spPr>
        <p:txBody>
          <a:bodyPr lIns="91440" tIns="45720" rIns="91440" bIns="45720">
            <a:noAutofit/>
          </a:bodyPr>
          <a:lstStyle/>
          <a:p>
            <a:pPr>
              <a:defRPr/>
            </a:pP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Экономическая структура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4262438" cy="4800600"/>
          </a:xfrm>
        </p:spPr>
        <p:txBody>
          <a:bodyPr lIns="91440" tIns="45720" rIns="91440" bIns="45720"/>
          <a:lstStyle/>
          <a:p>
            <a:pPr>
              <a:buFontTx/>
              <a:buNone/>
            </a:pP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628650" y="2324100"/>
          <a:ext cx="7886700" cy="2855913"/>
        </p:xfrm>
        <a:graphic>
          <a:graphicData uri="http://schemas.openxmlformats.org/presentationml/2006/ole">
            <p:oleObj spid="_x0000_s33797" name="Worksheet" r:id="rId3" imgW="5661620" imgH="204971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136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19" name="Group 79"/>
          <p:cNvGraphicFramePr>
            <a:graphicFrameLocks noGrp="1"/>
          </p:cNvGraphicFramePr>
          <p:nvPr>
            <p:ph sz="half" idx="1"/>
          </p:nvPr>
        </p:nvGraphicFramePr>
        <p:xfrm>
          <a:off x="292100" y="952500"/>
          <a:ext cx="8636000" cy="5196839"/>
        </p:xfrm>
        <a:graphic>
          <a:graphicData uri="http://schemas.openxmlformats.org/drawingml/2006/table">
            <a:tbl>
              <a:tblPr/>
              <a:tblGrid>
                <a:gridCol w="7142273"/>
                <a:gridCol w="1493727"/>
              </a:tblGrid>
              <a:tr h="7365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1. Повышение эффективности управления муниципальной собственностью МО Красноуфимский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2. Развитие системы образования в МО Красноуфимский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159 472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3. Развитие культуры в МО Красноуфимский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46 837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4. Градостроительное планирование территорий МО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Красноуфимский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округ на период до 2024 года"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1 171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5. Развитие физической культуры и спорта в МО Красноуфимский округ на 2019-2024 годы"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7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6.  Создание условий для развития малого и среднего предпринимательства, хозяйствующих субъектов в сфере АПК, коллективного садоводства в МО Красноуфимский округ до 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39125" y="6515100"/>
            <a:ext cx="866775" cy="273050"/>
          </a:xfrm>
        </p:spPr>
        <p:txBody>
          <a:bodyPr/>
          <a:lstStyle/>
          <a:p>
            <a:pPr>
              <a:defRPr/>
            </a:pPr>
            <a:fld id="{8D0688D7-CB4C-4626-B059-E946283F49A7}" type="slidenum">
              <a:rPr lang="ru-RU"/>
              <a:pPr>
                <a:defRPr/>
              </a:pPr>
              <a:t>36</a:t>
            </a:fld>
            <a:endParaRPr lang="ru-RU" dirty="0"/>
          </a:p>
        </p:txBody>
      </p:sp>
      <p:sp>
        <p:nvSpPr>
          <p:cNvPr id="42014" name="Text Box 2"/>
          <p:cNvSpPr txBox="1">
            <a:spLocks noChangeArrowheads="1"/>
          </p:cNvSpPr>
          <p:nvPr/>
        </p:nvSpPr>
        <p:spPr bwMode="auto">
          <a:xfrm>
            <a:off x="0" y="22859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buClrTx/>
              <a:buSzTx/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Муниципальные программы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19" name="Group 79"/>
          <p:cNvGraphicFramePr>
            <a:graphicFrameLocks noGrp="1"/>
          </p:cNvGraphicFramePr>
          <p:nvPr>
            <p:ph sz="half" idx="1"/>
          </p:nvPr>
        </p:nvGraphicFramePr>
        <p:xfrm>
          <a:off x="292100" y="952500"/>
          <a:ext cx="8636000" cy="5445759"/>
        </p:xfrm>
        <a:graphic>
          <a:graphicData uri="http://schemas.openxmlformats.org/drawingml/2006/table">
            <a:tbl>
              <a:tblPr/>
              <a:tblGrid>
                <a:gridCol w="7142273"/>
                <a:gridCol w="1493727"/>
              </a:tblGrid>
              <a:tr h="7365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7. Обеспечение безопасности на территории МО Красноуфимский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1 062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8. Совершенствование муниципального управления в МО Красноуфимский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15 866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9. Развитие и модернизация жилищно-коммунального хозяйства и дорожного хозяйства, повышение энергетической эффективности в МО Красноуфимский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72 896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10. Управление  муниципальными  финансами МО  Красноуфимский 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1 521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11. Комплексное развитие сельских территорий Муниципального образования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Красноуфимский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округ до 2024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2 932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7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12. Социальная поддержка и благополучие населения МО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Красноуфимский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округ до 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39125" y="6515100"/>
            <a:ext cx="866775" cy="273050"/>
          </a:xfrm>
        </p:spPr>
        <p:txBody>
          <a:bodyPr/>
          <a:lstStyle/>
          <a:p>
            <a:pPr>
              <a:defRPr/>
            </a:pPr>
            <a:fld id="{A1BC9349-2424-4779-9241-62BEC846BC34}" type="slidenum">
              <a:rPr lang="ru-RU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42014" name="Text Box 2"/>
          <p:cNvSpPr txBox="1">
            <a:spLocks noChangeArrowheads="1"/>
          </p:cNvSpPr>
          <p:nvPr/>
        </p:nvSpPr>
        <p:spPr bwMode="auto">
          <a:xfrm>
            <a:off x="0" y="2667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buClrTx/>
              <a:buSzTx/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Муниципальные программы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19" name="Group 79"/>
          <p:cNvGraphicFramePr>
            <a:graphicFrameLocks noGrp="1"/>
          </p:cNvGraphicFramePr>
          <p:nvPr>
            <p:ph sz="half" idx="1"/>
          </p:nvPr>
        </p:nvGraphicFramePr>
        <p:xfrm>
          <a:off x="323850" y="1384300"/>
          <a:ext cx="8382000" cy="3149599"/>
        </p:xfrm>
        <a:graphic>
          <a:graphicData uri="http://schemas.openxmlformats.org/drawingml/2006/table">
            <a:tbl>
              <a:tblPr/>
              <a:tblGrid>
                <a:gridCol w="6932206"/>
                <a:gridCol w="1449794"/>
              </a:tblGrid>
              <a:tr h="7365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Исполнено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тыс.руб.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13. Формирование современной городской среды на территории Муниципального образования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Красноуфимский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округ на 2017-2024 годы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14. Реализация молодежной политики и патриотического воспитания граждан в МО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Красноуфимский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округ на 2019- 2024 годы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303 529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39125" y="6515100"/>
            <a:ext cx="866775" cy="273050"/>
          </a:xfrm>
        </p:spPr>
        <p:txBody>
          <a:bodyPr/>
          <a:lstStyle/>
          <a:p>
            <a:pPr>
              <a:defRPr/>
            </a:pPr>
            <a:fld id="{FAA139FB-105C-4DD1-B135-088791A468FB}" type="slidenum">
              <a:rPr lang="ru-RU"/>
              <a:pPr>
                <a:defRPr/>
              </a:pPr>
              <a:t>38</a:t>
            </a:fld>
            <a:endParaRPr lang="ru-RU" dirty="0"/>
          </a:p>
        </p:txBody>
      </p:sp>
      <p:sp>
        <p:nvSpPr>
          <p:cNvPr id="42014" name="Text Box 2"/>
          <p:cNvSpPr txBox="1">
            <a:spLocks noChangeArrowheads="1"/>
          </p:cNvSpPr>
          <p:nvPr/>
        </p:nvSpPr>
        <p:spPr bwMode="auto">
          <a:xfrm>
            <a:off x="0" y="49530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buClrTx/>
              <a:buSzTx/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Муниципальные программы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1066799"/>
          </a:xfrm>
        </p:spPr>
        <p:txBody>
          <a:bodyPr lIns="91429" tIns="45715" rIns="91429" bIns="45715">
            <a:normAutofit fontScale="90000"/>
          </a:bodyPr>
          <a:lstStyle/>
          <a:p>
            <a:r>
              <a:rPr lang="ru-RU" altLang="ru-RU" sz="2100" b="1" dirty="0">
                <a:solidFill>
                  <a:srgbClr val="376092"/>
                </a:solidFill>
                <a:latin typeface="Bookman Old Style" pitchFamily="18" charset="0"/>
              </a:rPr>
              <a:t>     </a:t>
            </a:r>
            <a: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Муниципальный </a:t>
            </a:r>
            <a:r>
              <a:rPr lang="ru-RU" altLang="ru-RU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долг </a:t>
            </a:r>
            <a: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МО </a:t>
            </a:r>
            <a:r>
              <a:rPr lang="ru-RU" altLang="ru-RU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Красноуфимский округ</a:t>
            </a:r>
            <a:endParaRPr lang="ru-RU" altLang="ru-RU" dirty="0">
              <a:solidFill>
                <a:srgbClr val="990033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296009" name="Group 73"/>
          <p:cNvGraphicFramePr>
            <a:graphicFrameLocks noGrp="1"/>
          </p:cNvGraphicFramePr>
          <p:nvPr>
            <p:ph sz="half" idx="4294967295"/>
          </p:nvPr>
        </p:nvGraphicFramePr>
        <p:xfrm>
          <a:off x="450167" y="1355725"/>
          <a:ext cx="8342142" cy="2273740"/>
        </p:xfrm>
        <a:graphic>
          <a:graphicData uri="http://schemas.openxmlformats.org/drawingml/2006/table">
            <a:tbl>
              <a:tblPr/>
              <a:tblGrid>
                <a:gridCol w="1816783"/>
                <a:gridCol w="1939290"/>
                <a:gridCol w="1493062"/>
                <a:gridCol w="1504706"/>
                <a:gridCol w="1588301"/>
              </a:tblGrid>
              <a:tr h="9116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Наименование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marL="84383" marR="84383"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Привлечение заемных средств в 2020 г.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marL="0" marR="0" marT="46812" marB="468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Погашение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долга в 2020 гг.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marL="0" marR="0" marT="46812" marB="468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Объем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долга на 01.01.2020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marL="0" marR="0" marT="46812" marB="468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Объем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долга 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01.01.2021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 marL="0" marR="0" marT="46812" marB="468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398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Бюджетный кредит</a:t>
                      </a:r>
                    </a:p>
                  </a:txBody>
                  <a:tcPr marL="84383" marR="84383"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0,0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0,0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400,6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200,3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13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Муниципальная гарантия</a:t>
                      </a:r>
                    </a:p>
                  </a:txBody>
                  <a:tcPr marL="84383" marR="84383" marT="45732" marB="457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Выдано МГ в 2020 г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0,0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0,0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0,0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35 000,0</a:t>
                      </a:r>
                    </a:p>
                  </a:txBody>
                  <a:tcPr marL="0" marR="0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650" name="Rectangle 218"/>
          <p:cNvSpPr>
            <a:spLocks noChangeArrowheads="1"/>
          </p:cNvSpPr>
          <p:nvPr/>
        </p:nvSpPr>
        <p:spPr bwMode="auto">
          <a:xfrm>
            <a:off x="7355840" y="1056641"/>
            <a:ext cx="1178560" cy="34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/>
            <a:r>
              <a:rPr kumimoji="0" lang="ru-RU" altLang="ru-RU" sz="1400" b="1" dirty="0">
                <a:cs typeface="Times New Roman" pitchFamily="18" charset="0"/>
              </a:rPr>
              <a:t>тыс.руб</a:t>
            </a:r>
            <a:r>
              <a:rPr kumimoji="0" lang="ru-RU" altLang="ru-RU" sz="1600" dirty="0">
                <a:latin typeface="Arial" charset="0"/>
              </a:rPr>
              <a:t>.</a:t>
            </a:r>
          </a:p>
        </p:txBody>
      </p:sp>
      <p:sp>
        <p:nvSpPr>
          <p:cNvPr id="12" name="Rectangle 162"/>
          <p:cNvSpPr>
            <a:spLocks noChangeArrowheads="1"/>
          </p:cNvSpPr>
          <p:nvPr/>
        </p:nvSpPr>
        <p:spPr bwMode="auto">
          <a:xfrm>
            <a:off x="0" y="3700727"/>
            <a:ext cx="9144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ctr">
            <a:spAutoFit/>
          </a:bodyPr>
          <a:lstStyle/>
          <a:p>
            <a:pPr algn="ctr"/>
            <a:r>
              <a:rPr kumimoji="0" lang="ru-RU" altLang="ru-RU" sz="2400" b="1" dirty="0" smtClean="0">
                <a:solidFill>
                  <a:srgbClr val="C0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Обслуживание  муниципального долга</a:t>
            </a:r>
            <a:endParaRPr kumimoji="0" lang="ru-RU" altLang="ru-RU" sz="2400" b="1" dirty="0">
              <a:solidFill>
                <a:srgbClr val="C0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6099" y="4389120"/>
          <a:ext cx="8356210" cy="1955409"/>
        </p:xfrm>
        <a:graphic>
          <a:graphicData uri="http://schemas.openxmlformats.org/drawingml/2006/table">
            <a:tbl>
              <a:tblPr/>
              <a:tblGrid>
                <a:gridCol w="3761238"/>
                <a:gridCol w="1633917"/>
                <a:gridCol w="1528878"/>
                <a:gridCol w="1432177"/>
              </a:tblGrid>
              <a:tr h="1036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План, тыс.руб.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919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Процентные платежи по муниципальному долгу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9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65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B0C33EE4-CA0E-4641-8DA0-1C54026BA9AC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4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171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233680" y="260350"/>
            <a:ext cx="8747760" cy="94869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Структура доходов </a:t>
            </a: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 1 квартале 2019 </a:t>
            </a: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года</a:t>
            </a:r>
          </a:p>
        </p:txBody>
      </p:sp>
      <p:graphicFrame>
        <p:nvGraphicFramePr>
          <p:cNvPr id="7172" name="Object 160"/>
          <p:cNvGraphicFramePr>
            <a:graphicFrameLocks noChangeAspect="1"/>
          </p:cNvGraphicFramePr>
          <p:nvPr>
            <p:ph sz="half" idx="4294967295"/>
          </p:nvPr>
        </p:nvGraphicFramePr>
        <p:xfrm>
          <a:off x="4881563" y="2239963"/>
          <a:ext cx="4262437" cy="3278187"/>
        </p:xfrm>
        <a:graphic>
          <a:graphicData uri="http://schemas.openxmlformats.org/presentationml/2006/ole">
            <p:oleObj spid="_x0000_s7172" name="Диаграмма" r:id="rId3" imgW="5696102" imgH="3962563" progId="Excel.Sheet.8">
              <p:embed/>
            </p:oleObj>
          </a:graphicData>
        </a:graphic>
      </p:graphicFrame>
      <p:graphicFrame>
        <p:nvGraphicFramePr>
          <p:cNvPr id="7173" name="Object 15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34100" y="1447800"/>
          <a:ext cx="3009900" cy="2311400"/>
        </p:xfrm>
        <a:graphic>
          <a:graphicData uri="http://schemas.openxmlformats.org/presentationml/2006/ole">
            <p:oleObj spid="_x0000_s7173" name="Диаграмма" r:id="rId4" imgW="6057961" imgH="4210141" progId="Excel.Sheet.8">
              <p:embed/>
            </p:oleObj>
          </a:graphicData>
        </a:graphic>
      </p:graphicFrame>
      <p:graphicFrame>
        <p:nvGraphicFramePr>
          <p:cNvPr id="104616" name="Object 16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152525" y="1666875"/>
          <a:ext cx="7000876" cy="4419599"/>
        </p:xfrm>
        <a:graphic>
          <a:graphicData uri="http://schemas.openxmlformats.org/presentationml/2006/ole">
            <p:oleObj spid="_x0000_s7174" name="Worksheet" r:id="rId5" imgW="3528127" imgH="17678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46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91631D53-4344-4DA1-A820-19F40B2EF12B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40</a:t>
            </a:fld>
            <a:endParaRPr lang="ru-RU" alt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ru-RU" altLang="ru-RU" sz="4000" dirty="0"/>
              <a:t/>
            </a:r>
            <a:br>
              <a:rPr lang="ru-RU" altLang="ru-RU" sz="4000" dirty="0"/>
            </a:br>
            <a:endParaRPr lang="ru-RU" altLang="ru-RU" sz="4000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686800" cy="6248400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ru-RU" alt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 !</a:t>
            </a:r>
          </a:p>
          <a:p>
            <a:pPr algn="ctr">
              <a:buFontTx/>
              <a:buNone/>
            </a:pPr>
            <a:r>
              <a:rPr lang="ru-RU" alt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Презентация </a:t>
            </a:r>
            <a:r>
              <a:rPr lang="ru-RU" alt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разработана Финансовым отделом администрации МО Красноуфимский округ</a:t>
            </a:r>
          </a:p>
          <a:p>
            <a:pPr algn="ctr">
              <a:buFontTx/>
              <a:buNone/>
            </a:pPr>
            <a:endParaRPr lang="ru-RU" altLang="ru-RU" sz="2800" b="1" i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4884" name="Group 68"/>
          <p:cNvGraphicFramePr>
            <a:graphicFrameLocks noGrp="1"/>
          </p:cNvGraphicFramePr>
          <p:nvPr/>
        </p:nvGraphicFramePr>
        <p:xfrm>
          <a:off x="284480" y="1859283"/>
          <a:ext cx="8595360" cy="4419598"/>
        </p:xfrm>
        <a:graphic>
          <a:graphicData uri="http://schemas.openxmlformats.org/drawingml/2006/table">
            <a:tbl>
              <a:tblPr/>
              <a:tblGrid>
                <a:gridCol w="4352714"/>
                <a:gridCol w="4242646"/>
              </a:tblGrid>
              <a:tr h="569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Начальник финансового отдела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Марюхина Светлана Михайловна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Заместитель начальника финансового отдела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Щербакова Ирина Васильевна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Адрес: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г. Красноуфимск , ул. Советская 5,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каб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. 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Контактные телефоны: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Начальника: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Заместителя начальника: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Факс: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34394-7-59-85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34394-7-60-87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34394-7-58-87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Адрес электронной почты: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Finotd-krufokr@mail.ru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Режим работы: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Понедельник, вторник, среда, четверг  с 8.00 до 12.00, с 13.00 до 17.00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Пятница с 8.00 до 12.00, с 13.00 до 16.00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Суббота, воскресенье – выходной день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9E58D5D8-ACDC-49D5-9629-5915B0E0B2DA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5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" y="172720"/>
            <a:ext cx="8829040" cy="1229360"/>
          </a:xfrm>
        </p:spPr>
        <p:txBody>
          <a:bodyPr lIns="91440" tIns="45720" rIns="91440" bIns="45720">
            <a:normAutofit/>
          </a:bodyPr>
          <a:lstStyle/>
          <a:p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Налоговые и неналоговые доходы</a:t>
            </a:r>
            <a:endParaRPr lang="ru-RU" altLang="ru-RU" sz="4000" dirty="0">
              <a:solidFill>
                <a:srgbClr val="990033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396240" y="1571626"/>
            <a:ext cx="2672079" cy="463613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</a:p>
          <a:p>
            <a:pPr algn="ctr"/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201</a:t>
            </a:r>
            <a:r>
              <a:rPr kumimoji="0" lang="en-US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9</a:t>
            </a: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г.</a:t>
            </a:r>
          </a:p>
          <a:p>
            <a:pPr algn="ctr"/>
            <a:r>
              <a:rPr kumimoji="0" lang="en-US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53 666</a:t>
            </a:r>
            <a:endParaRPr kumimoji="0" lang="ru-RU" altLang="ru-RU" sz="4000" b="1" dirty="0" smtClean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 руб.</a:t>
            </a:r>
            <a:endParaRPr kumimoji="0" lang="ru-RU" altLang="ru-RU" sz="40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5981506" y="2145322"/>
            <a:ext cx="2581470" cy="399830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ru-RU" altLang="ru-RU" sz="4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</a:t>
            </a:r>
            <a:endParaRPr kumimoji="0" lang="ru-RU" altLang="ru-RU" sz="4000" b="1" dirty="0">
              <a:solidFill>
                <a:srgbClr val="0070C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0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</a:t>
            </a:r>
            <a:r>
              <a:rPr kumimoji="0" lang="en-US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</a:t>
            </a:r>
            <a:r>
              <a:rPr kumimoji="0" lang="ru-RU" altLang="ru-RU" sz="40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kumimoji="0" lang="ru-RU" altLang="ru-RU" sz="40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г.</a:t>
            </a:r>
          </a:p>
          <a:p>
            <a:pPr algn="ctr"/>
            <a:r>
              <a:rPr kumimoji="0" lang="ru-RU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5</a:t>
            </a:r>
            <a:r>
              <a:rPr kumimoji="0" lang="en-US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0 943</a:t>
            </a:r>
            <a:endParaRPr kumimoji="0" lang="ru-RU" altLang="ru-RU" sz="4000" b="1" dirty="0">
              <a:solidFill>
                <a:srgbClr val="FF0000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kumimoji="0" lang="ru-RU" altLang="ru-RU" sz="4000" b="1" dirty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 руб.</a:t>
            </a:r>
          </a:p>
        </p:txBody>
      </p:sp>
      <p:sp>
        <p:nvSpPr>
          <p:cNvPr id="261125" name="Line 5"/>
          <p:cNvSpPr>
            <a:spLocks noChangeShapeType="1"/>
          </p:cNvSpPr>
          <p:nvPr/>
        </p:nvSpPr>
        <p:spPr bwMode="auto">
          <a:xfrm>
            <a:off x="3341078" y="4009291"/>
            <a:ext cx="2478698" cy="838933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0" lang="ru-R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3144837" y="2011680"/>
            <a:ext cx="278117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altLang="ru-RU" sz="36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Снижение </a:t>
            </a:r>
            <a:r>
              <a:rPr kumimoji="0" lang="ru-RU" altLang="ru-RU" sz="4000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2 723 </a:t>
            </a:r>
            <a:r>
              <a:rPr kumimoji="0" lang="ru-RU" altLang="ru-RU" sz="3200" b="1" dirty="0" smtClean="0">
                <a:solidFill>
                  <a:srgbClr val="0070C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</a:t>
            </a:r>
            <a:r>
              <a:rPr kumimoji="0" lang="ru-RU" altLang="ru-RU" sz="3200" b="1" dirty="0">
                <a:solidFill>
                  <a:srgbClr val="0943B7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animBg="1"/>
      <p:bldP spid="261124" grpId="0" animBg="1"/>
      <p:bldP spid="261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6C51B8B1-02DB-4BB5-843E-DCE298ABD885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6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224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ru-RU" altLang="ru-RU" sz="1900" b="1" i="1" dirty="0"/>
              <a:t/>
            </a:r>
            <a:br>
              <a:rPr lang="ru-RU" altLang="ru-RU" sz="1900" b="1" i="1" dirty="0"/>
            </a:br>
            <a:r>
              <a:rPr lang="ru-RU" altLang="ru-RU" sz="2700" b="1" i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Структура  налоговых и неналоговых поступлений доходов бюджета МО Красноуфимский округ </a:t>
            </a:r>
            <a:r>
              <a:rPr lang="ru-RU" altLang="ru-RU" sz="2700" b="1" i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 1 квартал 2019 </a:t>
            </a:r>
            <a:r>
              <a:rPr lang="ru-RU" altLang="ru-RU" sz="2700" b="1" i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</a:t>
            </a:r>
            <a:r>
              <a:rPr lang="ru-RU" altLang="ru-RU" sz="2700" b="1" i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  <a:br>
              <a:rPr lang="ru-RU" altLang="ru-RU" sz="2700" b="1" i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2700" b="1" i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altLang="ru-RU" sz="2700" b="1" i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по сравнению с </a:t>
            </a:r>
            <a:r>
              <a:rPr lang="ru-RU" altLang="ru-RU" sz="2700" b="1" i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кварталом 2018 </a:t>
            </a:r>
            <a:r>
              <a:rPr lang="ru-RU" altLang="ru-RU" sz="2700" b="1" i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года</a:t>
            </a:r>
            <a:r>
              <a:rPr lang="ru-RU" altLang="ru-RU" sz="1900" b="1" dirty="0"/>
              <a:t/>
            </a:r>
            <a:br>
              <a:rPr lang="ru-RU" altLang="ru-RU" sz="1900" b="1" dirty="0"/>
            </a:br>
            <a:endParaRPr lang="ru-RU" altLang="ru-RU" sz="1900" b="1" dirty="0"/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82575" y="1511300"/>
          <a:ext cx="8394700" cy="4970463"/>
        </p:xfrm>
        <a:graphic>
          <a:graphicData uri="http://schemas.openxmlformats.org/presentationml/2006/ole">
            <p:oleObj spid="_x0000_s11268" name="Диаграмма" r:id="rId3" imgW="9106062" imgH="539105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B5737B88-7756-46DB-9B15-FC431AB20C23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7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5120"/>
            <a:ext cx="9144000" cy="1239520"/>
          </a:xfrm>
        </p:spPr>
        <p:txBody>
          <a:bodyPr lIns="91440" tIns="45720" rIns="91440" bIns="45720">
            <a:noAutofit/>
          </a:bodyPr>
          <a:lstStyle/>
          <a:p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Структура </a:t>
            </a: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налоговых </a:t>
            </a:r>
            <a:b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40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 неналоговых доходов</a:t>
            </a:r>
            <a:endParaRPr lang="ru-RU" altLang="ru-RU" sz="4000" b="1" dirty="0">
              <a:solidFill>
                <a:srgbClr val="990033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250888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742950" y="2524125"/>
          <a:ext cx="7731125" cy="3179763"/>
        </p:xfrm>
        <a:graphic>
          <a:graphicData uri="http://schemas.openxmlformats.org/presentationml/2006/ole">
            <p:oleObj spid="_x0000_s12292" name="Worksheet" r:id="rId3" imgW="6690279" imgH="275089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508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3DAA13C8-299F-475B-9BA6-06D352EA746B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8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11920" cy="1198563"/>
          </a:xfrm>
        </p:spPr>
        <p:txBody>
          <a:bodyPr lIns="91440" tIns="45720" rIns="91440" bIns="45720">
            <a:normAutofit/>
          </a:bodyPr>
          <a:lstStyle/>
          <a:p>
            <a:r>
              <a:rPr lang="ru-RU" altLang="ru-RU" sz="24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Информация по поступлению доходов в бюджет района по основным налоговым плательщикам за  </a:t>
            </a:r>
            <a:r>
              <a:rPr lang="ru-RU" altLang="ru-RU" sz="24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квартал 2020 </a:t>
            </a:r>
            <a:r>
              <a:rPr lang="ru-RU" altLang="ru-RU" sz="24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год </a:t>
            </a:r>
            <a:r>
              <a:rPr lang="ru-RU" altLang="ru-RU" sz="24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altLang="ru-RU" sz="24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altLang="ru-RU" sz="2400" b="1" dirty="0" smtClean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по </a:t>
            </a:r>
            <a:r>
              <a:rPr lang="ru-RU" altLang="ru-RU" sz="24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основному доходному источнику (НДФЛ)</a:t>
            </a:r>
          </a:p>
        </p:txBody>
      </p:sp>
      <p:grpSp>
        <p:nvGrpSpPr>
          <p:cNvPr id="6" name="Diagram 3"/>
          <p:cNvGrpSpPr>
            <a:grpSpLocks/>
          </p:cNvGrpSpPr>
          <p:nvPr/>
        </p:nvGrpSpPr>
        <p:grpSpPr bwMode="auto">
          <a:xfrm>
            <a:off x="1085935" y="1249680"/>
            <a:ext cx="7021745" cy="5151120"/>
            <a:chOff x="1628" y="419"/>
            <a:chExt cx="2595" cy="2501"/>
          </a:xfrm>
        </p:grpSpPr>
        <p:sp>
          <p:nvSpPr>
            <p:cNvPr id="7" name="_s4100"/>
            <p:cNvSpPr>
              <a:spLocks noChangeShapeType="1"/>
            </p:cNvSpPr>
            <p:nvPr/>
          </p:nvSpPr>
          <p:spPr bwMode="auto">
            <a:xfrm flipV="1">
              <a:off x="2912" y="1059"/>
              <a:ext cx="0" cy="3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4101"/>
            <p:cNvSpPr>
              <a:spLocks noChangeArrowheads="1"/>
            </p:cNvSpPr>
            <p:nvPr/>
          </p:nvSpPr>
          <p:spPr bwMode="auto">
            <a:xfrm>
              <a:off x="2572" y="419"/>
              <a:ext cx="688" cy="62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019308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ООО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«Простор»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2 %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_s4102"/>
            <p:cNvSpPr>
              <a:spLocks noChangeShapeType="1"/>
            </p:cNvSpPr>
            <p:nvPr/>
          </p:nvSpPr>
          <p:spPr bwMode="auto">
            <a:xfrm flipV="1">
              <a:off x="3138" y="1247"/>
              <a:ext cx="227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4103"/>
            <p:cNvSpPr>
              <a:spLocks noChangeArrowheads="1"/>
            </p:cNvSpPr>
            <p:nvPr/>
          </p:nvSpPr>
          <p:spPr bwMode="auto">
            <a:xfrm>
              <a:off x="3272" y="700"/>
              <a:ext cx="680" cy="659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0A00CE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Другие плательщики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16  %</a:t>
              </a:r>
            </a:p>
          </p:txBody>
        </p:sp>
        <p:sp>
          <p:nvSpPr>
            <p:cNvPr id="11" name="_s4104"/>
            <p:cNvSpPr>
              <a:spLocks noChangeShapeType="1"/>
            </p:cNvSpPr>
            <p:nvPr/>
          </p:nvSpPr>
          <p:spPr bwMode="auto">
            <a:xfrm>
              <a:off x="3232" y="1700"/>
              <a:ext cx="32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_s4105"/>
            <p:cNvSpPr>
              <a:spLocks noChangeArrowheads="1"/>
            </p:cNvSpPr>
            <p:nvPr/>
          </p:nvSpPr>
          <p:spPr bwMode="auto">
            <a:xfrm>
              <a:off x="3582" y="1368"/>
              <a:ext cx="641" cy="64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5F0F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Красноуфимское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Райпо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4 %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</p:txBody>
        </p:sp>
        <p:sp>
          <p:nvSpPr>
            <p:cNvPr id="13" name="_s4106"/>
            <p:cNvSpPr>
              <a:spLocks noChangeShapeType="1"/>
            </p:cNvSpPr>
            <p:nvPr/>
          </p:nvSpPr>
          <p:spPr bwMode="auto">
            <a:xfrm>
              <a:off x="3138" y="1926"/>
              <a:ext cx="227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_s4107"/>
            <p:cNvSpPr>
              <a:spLocks noChangeArrowheads="1"/>
            </p:cNvSpPr>
            <p:nvPr/>
          </p:nvSpPr>
          <p:spPr bwMode="auto">
            <a:xfrm>
              <a:off x="3272" y="2060"/>
              <a:ext cx="665" cy="64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CA00C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Натальинское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ПО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2 %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 </a:t>
              </a:r>
            </a:p>
          </p:txBody>
        </p:sp>
        <p:sp>
          <p:nvSpPr>
            <p:cNvPr id="15" name="_s4108"/>
            <p:cNvSpPr>
              <a:spLocks noChangeShapeType="1"/>
            </p:cNvSpPr>
            <p:nvPr/>
          </p:nvSpPr>
          <p:spPr bwMode="auto">
            <a:xfrm>
              <a:off x="2912" y="2019"/>
              <a:ext cx="0" cy="3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_s4109"/>
            <p:cNvSpPr>
              <a:spLocks noChangeArrowheads="1"/>
            </p:cNvSpPr>
            <p:nvPr/>
          </p:nvSpPr>
          <p:spPr bwMode="auto">
            <a:xfrm>
              <a:off x="2553" y="2319"/>
              <a:ext cx="729" cy="60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BE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 </a:t>
              </a: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Муниципальные,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Государственные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учреждения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16 035 тыс.руб.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59 %</a:t>
              </a:r>
            </a:p>
          </p:txBody>
        </p:sp>
        <p:sp>
          <p:nvSpPr>
            <p:cNvPr id="17" name="_s4110"/>
            <p:cNvSpPr>
              <a:spLocks noChangeShapeType="1"/>
            </p:cNvSpPr>
            <p:nvPr/>
          </p:nvSpPr>
          <p:spPr bwMode="auto">
            <a:xfrm flipH="1">
              <a:off x="2460" y="1925"/>
              <a:ext cx="227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_s4111"/>
            <p:cNvSpPr>
              <a:spLocks noChangeArrowheads="1"/>
            </p:cNvSpPr>
            <p:nvPr/>
          </p:nvSpPr>
          <p:spPr bwMode="auto">
            <a:xfrm>
              <a:off x="1913" y="2059"/>
              <a:ext cx="641" cy="64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019308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МУП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«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Энергосервис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7 %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</p:txBody>
        </p:sp>
        <p:sp>
          <p:nvSpPr>
            <p:cNvPr id="19" name="_s4112"/>
            <p:cNvSpPr>
              <a:spLocks noChangeShapeType="1"/>
            </p:cNvSpPr>
            <p:nvPr/>
          </p:nvSpPr>
          <p:spPr bwMode="auto">
            <a:xfrm flipH="1">
              <a:off x="2273" y="1700"/>
              <a:ext cx="32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_s4113"/>
            <p:cNvSpPr>
              <a:spLocks noChangeArrowheads="1"/>
            </p:cNvSpPr>
            <p:nvPr/>
          </p:nvSpPr>
          <p:spPr bwMode="auto">
            <a:xfrm>
              <a:off x="1628" y="1368"/>
              <a:ext cx="664" cy="64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4B595B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ООО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«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Маяк-Агро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6 %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_s4114"/>
            <p:cNvSpPr>
              <a:spLocks noChangeShapeType="1"/>
            </p:cNvSpPr>
            <p:nvPr/>
          </p:nvSpPr>
          <p:spPr bwMode="auto">
            <a:xfrm flipH="1" flipV="1">
              <a:off x="2460" y="1248"/>
              <a:ext cx="227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_s4115"/>
            <p:cNvSpPr>
              <a:spLocks noChangeArrowheads="1"/>
            </p:cNvSpPr>
            <p:nvPr/>
          </p:nvSpPr>
          <p:spPr bwMode="auto">
            <a:xfrm>
              <a:off x="1895" y="701"/>
              <a:ext cx="659" cy="632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D876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ООО «Тавра»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dirty="0" smtClean="0"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4 %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Liberation Serif" pitchFamily="18" charset="0"/>
                <a:cs typeface="Liberation Serif" pitchFamily="18" charset="0"/>
              </a:endParaRPr>
            </a:p>
          </p:txBody>
        </p:sp>
        <p:sp>
          <p:nvSpPr>
            <p:cNvPr id="23" name="_s4116"/>
            <p:cNvSpPr>
              <a:spLocks noChangeArrowheads="1"/>
            </p:cNvSpPr>
            <p:nvPr/>
          </p:nvSpPr>
          <p:spPr bwMode="auto">
            <a:xfrm>
              <a:off x="2587" y="1369"/>
              <a:ext cx="646" cy="668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CAD40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НДФЛ всего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28756,6 тыс.руб.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Liberation Serif" pitchFamily="18" charset="0"/>
                  <a:cs typeface="Liberation Serif" pitchFamily="18" charset="0"/>
                </a:rPr>
                <a:t>100 %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b"/>
          <a:lstStyle/>
          <a:p>
            <a:pPr>
              <a:defRPr/>
            </a:pPr>
            <a:fld id="{46D6D4A6-D9BB-4445-B904-97FFE7A135DD}" type="slidenum">
              <a:rPr lang="ru-RU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>
                <a:defRPr/>
              </a:pPr>
              <a:t>9</a:t>
            </a:fld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54995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497840" y="0"/>
            <a:ext cx="8432800" cy="1087120"/>
          </a:xfrm>
        </p:spPr>
        <p:txBody>
          <a:bodyPr lIns="91440" tIns="45720" rIns="91440" bIns="45720">
            <a:noAutofit/>
          </a:bodyPr>
          <a:lstStyle/>
          <a:p>
            <a:pPr>
              <a:defRPr/>
            </a:pPr>
            <a:r>
              <a:rPr lang="ru-RU" altLang="ru-RU" sz="4000" b="1" dirty="0">
                <a:solidFill>
                  <a:srgbClr val="990033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Межведомственная комиссия</a:t>
            </a:r>
          </a:p>
        </p:txBody>
      </p:sp>
      <p:graphicFrame>
        <p:nvGraphicFramePr>
          <p:cNvPr id="13332" name="Group 20"/>
          <p:cNvGraphicFramePr>
            <a:graphicFrameLocks noGrp="1"/>
          </p:cNvGraphicFramePr>
          <p:nvPr>
            <p:ph idx="4294967295"/>
          </p:nvPr>
        </p:nvGraphicFramePr>
        <p:xfrm>
          <a:off x="629920" y="1316039"/>
          <a:ext cx="7995920" cy="4896339"/>
        </p:xfrm>
        <a:graphic>
          <a:graphicData uri="http://schemas.openxmlformats.org/drawingml/2006/table">
            <a:tbl>
              <a:tblPr/>
              <a:tblGrid>
                <a:gridCol w="3997960"/>
                <a:gridCol w="3997960"/>
              </a:tblGrid>
              <a:tr h="147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Приглашено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налогоплательщиков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1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Заслушано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налогоплательщиков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3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Погашено задолженности во все уровни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тыс.рублей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1">
      <a:dk1>
        <a:sysClr val="windowText" lastClr="000000"/>
      </a:dk1>
      <a:lt1>
        <a:srgbClr val="A8C874"/>
      </a:lt1>
      <a:dk2>
        <a:srgbClr val="C377A8"/>
      </a:dk2>
      <a:lt2>
        <a:srgbClr val="A0BC9D"/>
      </a:lt2>
      <a:accent1>
        <a:srgbClr val="F0B81F"/>
      </a:accent1>
      <a:accent2>
        <a:srgbClr val="CCB400"/>
      </a:accent2>
      <a:accent3>
        <a:srgbClr val="BE8E0C"/>
      </a:accent3>
      <a:accent4>
        <a:srgbClr val="BFD2BD"/>
      </a:accent4>
      <a:accent5>
        <a:srgbClr val="8FB08C"/>
      </a:accent5>
      <a:accent6>
        <a:srgbClr val="8CADAE"/>
      </a:accent6>
      <a:hlink>
        <a:srgbClr val="8BAD88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9392</TotalTime>
  <Words>1458</Words>
  <Application>Microsoft Office PowerPoint</Application>
  <PresentationFormat>Экран (4:3)</PresentationFormat>
  <Paragraphs>497</Paragraphs>
  <Slides>40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Тема Office</vt:lpstr>
      <vt:lpstr>Диаграмма</vt:lpstr>
      <vt:lpstr>Лист Microsoft Office Excel 97-2003</vt:lpstr>
      <vt:lpstr>Worksheet</vt:lpstr>
      <vt:lpstr>Исполнение местного бюджета  МО Красноуфимский округ  за 1 квартал 2020 года</vt:lpstr>
      <vt:lpstr>Исполнение бюджета МО Красноуфимский округ  за 1 квартал  2020 года </vt:lpstr>
      <vt:lpstr>Слайд 3</vt:lpstr>
      <vt:lpstr>Структура доходов  в 1 квартале 2019 года</vt:lpstr>
      <vt:lpstr>Налоговые и неналоговые доходы</vt:lpstr>
      <vt:lpstr> Структура  налоговых и неналоговых поступлений доходов бюджета МО Красноуфимский округ за 1 квартал 2019 г.  по сравнению с 1 кварталом 2018 года </vt:lpstr>
      <vt:lpstr>Структура налоговых  и неналоговых доходов</vt:lpstr>
      <vt:lpstr>Информация по поступлению доходов в бюджет района по основным налоговым плательщикам за  1 квартал 2020 год  по основному доходному источнику (НДФЛ)</vt:lpstr>
      <vt:lpstr>Межведомственная комиссия</vt:lpstr>
      <vt:lpstr>Изменение доходов</vt:lpstr>
      <vt:lpstr>Доходная часть бюджета 1 квартал 2019 и 2020 г.г. </vt:lpstr>
      <vt:lpstr>Структура бюджета МО Красноуфимский округ по доходам за 1 квартал 2019 г. в тыс.руб.</vt:lpstr>
      <vt:lpstr>Структура  безвозмездных перечислений</vt:lpstr>
      <vt:lpstr>     Дотации </vt:lpstr>
      <vt:lpstr>Субсидии, субвенции</vt:lpstr>
      <vt:lpstr>Слайд 16</vt:lpstr>
      <vt:lpstr>Расходы 1квартал 2019-2020 г.г. </vt:lpstr>
      <vt:lpstr>Структура бюджета МО Красноуфимский округ по расходам за 1 квартал 2020 г. в тыс.руб. </vt:lpstr>
      <vt:lpstr>«Общегосударственные вопросы»</vt:lpstr>
      <vt:lpstr>«Национальная оборона»</vt:lpstr>
      <vt:lpstr>«Национальная безопасность  и правоохранительная деятельность» </vt:lpstr>
      <vt:lpstr>Национальная безопасность  и правоохранительная деятельность</vt:lpstr>
      <vt:lpstr>«Национальная экономика» </vt:lpstr>
      <vt:lpstr>Национальная экономика</vt:lpstr>
      <vt:lpstr>«Жилищно-коммунальное хозяйство»</vt:lpstr>
      <vt:lpstr>Жилищно-коммунальное хозяйство</vt:lpstr>
      <vt:lpstr>«Образование»</vt:lpstr>
      <vt:lpstr>Слайд 28</vt:lpstr>
      <vt:lpstr>«Культура» </vt:lpstr>
      <vt:lpstr>Культура</vt:lpstr>
      <vt:lpstr>«Социальная политика» </vt:lpstr>
      <vt:lpstr>Слайд 32</vt:lpstr>
      <vt:lpstr>Массовый спорт</vt:lpstr>
      <vt:lpstr>Исполнение бюджета по расходам по главным распорядителям за 1 квартал 2020 г., в тыс.руб.</vt:lpstr>
      <vt:lpstr>Экономическая структура</vt:lpstr>
      <vt:lpstr>Слайд 36</vt:lpstr>
      <vt:lpstr>Слайд 37</vt:lpstr>
      <vt:lpstr>Слайд 38</vt:lpstr>
      <vt:lpstr>     Муниципальный долг  МО Красноуфимский округ</vt:lpstr>
      <vt:lpstr> </vt:lpstr>
    </vt:vector>
  </TitlesOfParts>
  <Company>экономический отдел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nataly_k</dc:creator>
  <cp:lastModifiedBy>cvmih</cp:lastModifiedBy>
  <cp:revision>773</cp:revision>
  <dcterms:created xsi:type="dcterms:W3CDTF">2007-12-11T09:25:04Z</dcterms:created>
  <dcterms:modified xsi:type="dcterms:W3CDTF">2020-05-26T11:35:27Z</dcterms:modified>
</cp:coreProperties>
</file>