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42" r:id="rId2"/>
  </p:sldMasterIdLst>
  <p:notesMasterIdLst>
    <p:notesMasterId r:id="rId30"/>
  </p:notesMasterIdLst>
  <p:sldIdLst>
    <p:sldId id="256" r:id="rId3"/>
    <p:sldId id="343" r:id="rId4"/>
    <p:sldId id="344" r:id="rId5"/>
    <p:sldId id="415" r:id="rId6"/>
    <p:sldId id="352" r:id="rId7"/>
    <p:sldId id="410" r:id="rId8"/>
    <p:sldId id="356" r:id="rId9"/>
    <p:sldId id="421" r:id="rId10"/>
    <p:sldId id="326" r:id="rId11"/>
    <p:sldId id="359" r:id="rId12"/>
    <p:sldId id="324" r:id="rId13"/>
    <p:sldId id="385" r:id="rId14"/>
    <p:sldId id="386" r:id="rId15"/>
    <p:sldId id="387" r:id="rId16"/>
    <p:sldId id="389" r:id="rId17"/>
    <p:sldId id="388" r:id="rId18"/>
    <p:sldId id="390" r:id="rId19"/>
    <p:sldId id="391" r:id="rId20"/>
    <p:sldId id="392" r:id="rId21"/>
    <p:sldId id="393" r:id="rId22"/>
    <p:sldId id="394" r:id="rId23"/>
    <p:sldId id="396" r:id="rId24"/>
    <p:sldId id="323" r:id="rId25"/>
    <p:sldId id="423" r:id="rId26"/>
    <p:sldId id="425" r:id="rId27"/>
    <p:sldId id="374" r:id="rId28"/>
    <p:sldId id="399" r:id="rId29"/>
  </p:sldIdLst>
  <p:sldSz cx="12801600" cy="9601200" type="A3"/>
  <p:notesSz cx="9144000" cy="6858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b="1" kern="1200">
        <a:solidFill>
          <a:srgbClr val="31489F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DFF"/>
    <a:srgbClr val="93A5DD"/>
    <a:srgbClr val="9BA6FB"/>
    <a:srgbClr val="DAA592"/>
    <a:srgbClr val="F2977A"/>
    <a:srgbClr val="E69886"/>
    <a:srgbClr val="71C2FF"/>
    <a:srgbClr val="FF9900"/>
    <a:srgbClr val="B6B9E4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331" autoAdjust="0"/>
  </p:normalViewPr>
  <p:slideViewPr>
    <p:cSldViewPr>
      <p:cViewPr>
        <p:scale>
          <a:sx n="53" d="100"/>
          <a:sy n="53" d="100"/>
        </p:scale>
        <p:origin x="-283" y="-58"/>
      </p:cViewPr>
      <p:guideLst>
        <p:guide orient="horz" pos="3024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00"/>
    </p:cViewPr>
  </p:sorterViewPr>
  <p:notesViewPr>
    <p:cSldViewPr>
      <p:cViewPr varScale="1">
        <p:scale>
          <a:sx n="79" d="100"/>
          <a:sy n="79" d="100"/>
        </p:scale>
        <p:origin x="-1512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6510253320679583"/>
          <c:y val="9.5892123097433748E-3"/>
          <c:w val="0.45868171060082491"/>
          <c:h val="0.75938013060277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24,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Акцизы</c:v>
                </c:pt>
                <c:pt idx="3">
                  <c:v>Налоги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0.56899999999999995</c:v>
                </c:pt>
                <c:pt idx="1">
                  <c:v>2.8000000000000001E-2</c:v>
                </c:pt>
                <c:pt idx="2">
                  <c:v>0.24900000000000044</c:v>
                </c:pt>
                <c:pt idx="3">
                  <c:v>7.9000000000000514E-2</c:v>
                </c:pt>
                <c:pt idx="4">
                  <c:v>7.5000000000000011E-2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2.7823520881639489E-3"/>
          <c:y val="0.61568062204975338"/>
          <c:w val="0.98055109425111076"/>
          <c:h val="0.384319377950261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110760</c:v>
                </c:pt>
                <c:pt idx="1">
                  <c:v>133264</c:v>
                </c:pt>
                <c:pt idx="2">
                  <c:v>149326</c:v>
                </c:pt>
                <c:pt idx="3">
                  <c:v>151026</c:v>
                </c:pt>
                <c:pt idx="4">
                  <c:v>158000</c:v>
                </c:pt>
                <c:pt idx="5">
                  <c:v>158000</c:v>
                </c:pt>
                <c:pt idx="6">
                  <c:v>158000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расходы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113176</c:v>
                </c:pt>
                <c:pt idx="1">
                  <c:v>125118</c:v>
                </c:pt>
                <c:pt idx="2">
                  <c:v>144211</c:v>
                </c:pt>
                <c:pt idx="3">
                  <c:v>143032</c:v>
                </c:pt>
                <c:pt idx="4">
                  <c:v>152050</c:v>
                </c:pt>
                <c:pt idx="5">
                  <c:v>152050</c:v>
                </c:pt>
                <c:pt idx="6">
                  <c:v>152050</c:v>
                </c:pt>
              </c:numCache>
            </c:numRef>
          </c:val>
        </c:ser>
        <c:axId val="163927168"/>
        <c:axId val="163928704"/>
      </c:barChart>
      <c:catAx>
        <c:axId val="163927168"/>
        <c:scaling>
          <c:orientation val="minMax"/>
        </c:scaling>
        <c:axPos val="b"/>
        <c:numFmt formatCode="General" sourceLinked="1"/>
        <c:tickLblPos val="nextTo"/>
        <c:crossAx val="163928704"/>
        <c:crosses val="autoZero"/>
        <c:auto val="1"/>
        <c:lblAlgn val="ctr"/>
        <c:lblOffset val="100"/>
      </c:catAx>
      <c:valAx>
        <c:axId val="163928704"/>
        <c:scaling>
          <c:orientation val="minMax"/>
        </c:scaling>
        <c:axPos val="l"/>
        <c:majorGridlines/>
        <c:numFmt formatCode="General" sourceLinked="1"/>
        <c:tickLblPos val="nextTo"/>
        <c:crossAx val="163927168"/>
        <c:crosses val="autoZero"/>
        <c:crossBetween val="between"/>
      </c:valAx>
    </c:plotArea>
    <c:legend>
      <c:legendPos val="t"/>
    </c:legend>
    <c:plotVisOnly val="1"/>
  </c:chart>
  <c:txPr>
    <a:bodyPr/>
    <a:lstStyle/>
    <a:p>
      <a:pPr>
        <a:defRPr sz="1800">
          <a:latin typeface="+mn-lt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370999725399843"/>
          <c:y val="4.5996059390002182E-2"/>
          <c:w val="0.76840897638644456"/>
          <c:h val="0.85568865466409805"/>
        </c:manualLayout>
      </c:layout>
      <c:barChart>
        <c:barDir val="col"/>
        <c:grouping val="clustered"/>
        <c:axId val="164455552"/>
        <c:axId val="164457088"/>
      </c:barChart>
      <c:catAx>
        <c:axId val="164455552"/>
        <c:scaling>
          <c:orientation val="minMax"/>
        </c:scaling>
        <c:axPos val="b"/>
        <c:numFmt formatCode="General" sourceLinked="1"/>
        <c:tickLblPos val="nextTo"/>
        <c:crossAx val="164457088"/>
        <c:crosses val="autoZero"/>
        <c:auto val="1"/>
        <c:lblAlgn val="ctr"/>
        <c:lblOffset val="100"/>
      </c:catAx>
      <c:valAx>
        <c:axId val="164457088"/>
        <c:scaling>
          <c:orientation val="minMax"/>
        </c:scaling>
        <c:axPos val="l"/>
        <c:numFmt formatCode="General" sourceLinked="1"/>
        <c:tickLblPos val="nextTo"/>
        <c:crossAx val="16445555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0.05594</cdr:x>
      <cdr:y>0.03306</cdr:y>
    </cdr:from>
    <cdr:to>
      <cdr:x>0.85499</cdr:x>
      <cdr:y>0.96308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45" y="190487"/>
          <a:ext cx="4286280" cy="5357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районе функционирует сеть 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учреждений культуры:</a:t>
          </a:r>
        </a:p>
        <a:p xmlns:a="http://schemas.openxmlformats.org/drawingml/2006/main"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 Библиотеки – 33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 Дома культуры – 40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3) Организационно- 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методический центр – 1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4) Передвижной</a:t>
          </a:r>
        </a:p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культурно-досуговый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центр – 1</a:t>
          </a:r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5) Учреждения</a:t>
          </a:r>
        </a:p>
        <a:p xmlns:a="http://schemas.openxmlformats.org/drawingml/2006/main"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дополнительного</a:t>
          </a:r>
        </a:p>
        <a:p xmlns:a="http://schemas.openxmlformats.org/drawingml/2006/main"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образования детей (школы</a:t>
          </a:r>
        </a:p>
        <a:p xmlns:a="http://schemas.openxmlformats.org/drawingml/2006/main"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искусств и дома</a:t>
          </a:r>
        </a:p>
        <a:p xmlns:a="http://schemas.openxmlformats.org/drawingml/2006/main">
          <a:r>
            <a: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детского творчества) – 1</a:t>
          </a:r>
          <a:endParaRPr lang="ru-RU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sz="11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A3BC90-924E-48AA-803D-4C7513D71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8" tIns="45718" rIns="91438" bIns="45718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8" tIns="45718" rIns="91438" bIns="45718"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26308" name="Номер слайда 3"/>
          <p:cNvSpPr txBox="1">
            <a:spLocks noGrp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8" rIns="91438" bIns="45718" anchor="b"/>
          <a:lstStyle/>
          <a:p>
            <a:pPr algn="r"/>
            <a:fld id="{F012A5D7-D6E4-4FFA-8F5E-2DDEE19D3A3E}" type="slidenum">
              <a:rPr lang="ru-RU" altLang="ru-RU" sz="1200" b="0">
                <a:solidFill>
                  <a:schemeClr val="tx1"/>
                </a:solidFill>
                <a:latin typeface="Franklin Gothic Book" pitchFamily="34" charset="0"/>
              </a:rPr>
              <a:pPr algn="r"/>
              <a:t>5</a:t>
            </a:fld>
            <a:endParaRPr lang="ru-RU" altLang="ru-RU" sz="1200" b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2314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8" tIns="45718" rIns="91438" bIns="45718"/>
          <a:lstStyle/>
          <a:p>
            <a:endParaRPr lang="ru-RU" altLang="ru-RU" b="1" i="1" u="sng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172036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63ECBB-7E2E-4FD4-B7BB-785E196BD857}" type="slidenum">
              <a:rPr lang="ru-RU" altLang="ru-RU" sz="1200" b="0">
                <a:solidFill>
                  <a:schemeClr val="tx1"/>
                </a:solidFill>
                <a:latin typeface="Arial" pitchFamily="34" charset="0"/>
              </a:rPr>
              <a:pPr algn="r"/>
              <a:t>9</a:t>
            </a:fld>
            <a:endParaRPr lang="ru-RU" altLang="ru-RU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86724" name="Номер слайда 3"/>
          <p:cNvSpPr txBox="1">
            <a:spLocks noGrp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35AF05-CE14-4E61-B9A6-7A25C8536CAF}" type="slidenum">
              <a:rPr lang="ru-RU" altLang="ru-RU" sz="1200" b="0">
                <a:solidFill>
                  <a:schemeClr val="tx1"/>
                </a:solidFill>
                <a:latin typeface="Arial" pitchFamily="34" charset="0"/>
              </a:rPr>
              <a:pPr algn="r"/>
              <a:t>14</a:t>
            </a:fld>
            <a:endParaRPr lang="ru-RU" altLang="ru-RU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290820" name="Номер слайда 3"/>
          <p:cNvSpPr txBox="1">
            <a:spLocks noGrp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D24582-B856-4A2A-9E88-9403E65CCB95}" type="slidenum">
              <a:rPr lang="ru-RU" altLang="ru-RU" sz="1200" b="0">
                <a:solidFill>
                  <a:schemeClr val="tx1"/>
                </a:solidFill>
                <a:latin typeface="Arial" pitchFamily="34" charset="0"/>
              </a:rPr>
              <a:pPr algn="r"/>
              <a:t>17</a:t>
            </a:fld>
            <a:endParaRPr lang="ru-RU" altLang="ru-RU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90B538A7-8BD6-4A2B-99DC-FF2493F31C9F}" type="slidenum">
              <a:rPr lang="ru-RU" altLang="ru-RU" sz="1200" b="0">
                <a:solidFill>
                  <a:srgbClr val="000000"/>
                </a:solidFill>
                <a:latin typeface="Arial" pitchFamily="34" charset="0"/>
              </a:rPr>
              <a:pPr algn="r" defTabSz="912813"/>
              <a:t>20</a:t>
            </a:fld>
            <a:endParaRPr lang="ru-RU" altLang="ru-RU" sz="12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3275013"/>
            <a:ext cx="8359775" cy="310356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 txBox="1">
            <a:spLocks noGrp="1" noChangeArrowheads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40F9E36D-F6F9-4E81-86CC-128D87F20193}" type="slidenum">
              <a:rPr lang="ru-RU" altLang="ru-RU" sz="1200" b="0">
                <a:solidFill>
                  <a:schemeClr val="tx1"/>
                </a:solidFill>
                <a:latin typeface="Arial" pitchFamily="34" charset="0"/>
              </a:rPr>
              <a:pPr algn="r" defTabSz="912813"/>
              <a:t>21</a:t>
            </a:fld>
            <a:endParaRPr lang="ru-RU" altLang="ru-RU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indent="447675" algn="just">
              <a:lnSpc>
                <a:spcPct val="90000"/>
              </a:lnSpc>
              <a:spcBef>
                <a:spcPct val="0"/>
              </a:spcBef>
            </a:pPr>
            <a:endParaRPr lang="ru-RU" alt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01060" name="Номер слайда 3"/>
          <p:cNvSpPr txBox="1">
            <a:spLocks noGrp="1"/>
          </p:cNvSpPr>
          <p:nvPr/>
        </p:nvSpPr>
        <p:spPr bwMode="auto">
          <a:xfrm>
            <a:off x="5178425" y="6513513"/>
            <a:ext cx="39639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2CA71B-B7E6-4B6C-AFF8-261D9397A50F}" type="slidenum">
              <a:rPr lang="ru-RU" altLang="ru-RU" sz="1200" b="0">
                <a:solidFill>
                  <a:schemeClr val="tx1"/>
                </a:solidFill>
                <a:latin typeface="Arial" pitchFamily="34" charset="0"/>
              </a:rPr>
              <a:pPr algn="r"/>
              <a:t>22</a:t>
            </a:fld>
            <a:endParaRPr lang="ru-RU" altLang="ru-RU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965A-5FEC-4A35-B8DF-7CDDC953E5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C09FC-0919-4A69-806E-AFF3FA7107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08307-0BAF-4AE0-90B9-48BCC666A3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FC104-FDF1-4485-8507-7F2DA5256FD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42900" y="2133605"/>
            <a:ext cx="6172200" cy="6034617"/>
          </a:xfrm>
        </p:spPr>
        <p:txBody>
          <a:bodyPr lIns="91440" tIns="45720" rIns="91440" bIns="45720"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618E3-AC01-4AF2-86EC-31AC929CB0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2"/>
          <p:cNvGrpSpPr>
            <a:grpSpLocks/>
          </p:cNvGrpSpPr>
          <p:nvPr/>
        </p:nvGrpSpPr>
        <p:grpSpPr bwMode="auto">
          <a:xfrm>
            <a:off x="0" y="3413125"/>
            <a:ext cx="12612688" cy="1474788"/>
            <a:chOff x="0" y="1536"/>
            <a:chExt cx="5675" cy="663"/>
          </a:xfrm>
        </p:grpSpPr>
        <p:grpSp>
          <p:nvGrpSpPr>
            <p:cNvPr id="3307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07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7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07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07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7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0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87475" y="2346325"/>
            <a:ext cx="10880725" cy="20478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0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07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87475" y="8747125"/>
            <a:ext cx="2667000" cy="6413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4404D3-7D50-455C-A26D-7AAC739FE16E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3307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800600" y="8747125"/>
            <a:ext cx="4054475" cy="6413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3307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601200" y="8747125"/>
            <a:ext cx="2667000" cy="6413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A838FF1-5A74-4DA5-9498-11DC4150E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3D483-2CE7-4A5C-9639-48088F8F9566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37B3-F69F-44BA-9114-E884C9845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3B514-4B79-4EDC-96EB-3291CCF78ACB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B2F5B-4691-44B7-BB0D-56C23A1B03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55763" y="2824163"/>
            <a:ext cx="5364162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72325" y="2824163"/>
            <a:ext cx="5364163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89B7B-84F9-4BB7-A0CD-5B7A0C133EF5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51EE5-9204-48BF-92E0-9D884DA05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62BE0-56AC-489A-9024-4160F0C1E73A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5138-8C16-47D9-911B-12E93341D4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0C1E6-F88D-4FA2-B70F-6D2D1DEF543E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F4C3A-E833-428A-BA30-4A5DF82CD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523E4-517D-4D45-B0B1-C9D76E695E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1B4D2-0989-4DEA-B6A2-9E01D2806AA9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9737-9DF0-4F63-A194-5BF1E5B0EA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0F716-9BEA-44C3-9205-3B280AA5A22E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22AA2-E97E-47A1-BD7E-9C529B129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51D61-89E4-4995-A3DD-D5B36428512C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18E9-D786-4646-9E0E-A43CE1268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182C7-AC3C-4CDE-9B5C-02CAB11625A6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1E5E0-46C6-4712-9409-A889743DE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05988" y="300038"/>
            <a:ext cx="2730500" cy="8285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1313" y="300038"/>
            <a:ext cx="8042275" cy="8285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44B70-BFAC-49F9-B1CD-D4CF2C5A43CC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E880-2407-43D0-B7C5-7FF487B2D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44C4F-1A46-4864-B161-9D4FE63084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59800-48BA-4E49-8095-01503AAB9B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D41CB-FB52-4BDE-8C6D-CA2DBF47EB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986F4-98C7-45CF-B7CA-196674C66D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776E-5F81-4C11-887F-119F82E588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A9EB7-B99D-46F2-AD0F-0888C46B78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97AD5-7DFF-4C40-BEC2-A67FF1D9B7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8175" y="382588"/>
            <a:ext cx="11525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2" tIns="59738" rIns="119472" bIns="59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2233613"/>
            <a:ext cx="115252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2" tIns="59738" rIns="119472" bIns="59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8175" y="8750300"/>
            <a:ext cx="2990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2" tIns="59738" rIns="119472" bIns="59738" numCol="1" anchor="t" anchorCtr="0" compatLnSpc="1">
            <a:prstTxWarp prst="textNoShape">
              <a:avLst/>
            </a:prstTxWarp>
          </a:bodyPr>
          <a:lstStyle>
            <a:lvl1pPr algn="l" defTabSz="1192213">
              <a:defRPr sz="19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1975" y="8750300"/>
            <a:ext cx="40576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2" tIns="59738" rIns="119472" bIns="59738" numCol="1" anchor="t" anchorCtr="0" compatLnSpc="1">
            <a:prstTxWarp prst="textNoShape">
              <a:avLst/>
            </a:prstTxWarp>
          </a:bodyPr>
          <a:lstStyle>
            <a:lvl1pPr defTabSz="1192213">
              <a:defRPr sz="19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2575" y="8750300"/>
            <a:ext cx="2990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472" tIns="59738" rIns="119472" bIns="59738" numCol="1" anchor="t" anchorCtr="0" compatLnSpc="1">
            <a:prstTxWarp prst="textNoShape">
              <a:avLst/>
            </a:prstTxWarp>
          </a:bodyPr>
          <a:lstStyle>
            <a:lvl1pPr algn="r" defTabSz="1192213">
              <a:defRPr sz="19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56C087B-D51B-490B-B833-93F272CEF0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defTabSz="1192213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92213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defTabSz="1192213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defTabSz="1192213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defTabSz="1192213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49263" indent="-449263" algn="l" defTabSz="1192213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73138" indent="-377825" algn="l" defTabSz="1192213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95425" indent="-303213" algn="l" defTabSz="11922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</a:defRPr>
      </a:lvl3pPr>
      <a:lvl4pPr marL="2090738" indent="-296863" algn="l" defTabSz="1192213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687638" indent="-298450" algn="l" defTabSz="1192213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ltGray">
          <a:xfrm>
            <a:off x="584200" y="1538288"/>
            <a:ext cx="614363" cy="663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ltGray">
          <a:xfrm>
            <a:off x="1120775" y="1538288"/>
            <a:ext cx="458788" cy="6635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ltGray">
          <a:xfrm>
            <a:off x="757238" y="2128838"/>
            <a:ext cx="592137" cy="6651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ltGray">
          <a:xfrm>
            <a:off x="1276350" y="2128838"/>
            <a:ext cx="514350" cy="6651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ltGray">
          <a:xfrm>
            <a:off x="177800" y="2027238"/>
            <a:ext cx="784225" cy="5905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gray">
          <a:xfrm>
            <a:off x="1066800" y="1387475"/>
            <a:ext cx="44450" cy="1473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gray">
          <a:xfrm>
            <a:off x="620713" y="2493963"/>
            <a:ext cx="11515725" cy="444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endParaRPr kumimoji="1" lang="ru-RU" sz="3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97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1313" y="300038"/>
            <a:ext cx="1091088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97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5763" y="2824163"/>
            <a:ext cx="108807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7188" y="8740775"/>
            <a:ext cx="2667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b" anchorCtr="0" compatLnSpc="1">
            <a:prstTxWarp prst="textNoShape">
              <a:avLst/>
            </a:prstTxWarp>
          </a:bodyPr>
          <a:lstStyle>
            <a:lvl1pPr algn="l" defTabSz="1279525"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fld id="{2E863524-9B52-4410-9723-936809E6C886}" type="datetimeFigureOut">
              <a:rPr lang="ru-RU"/>
              <a:pPr/>
              <a:t>11.12.2020</a:t>
            </a:fld>
            <a:endParaRPr lang="ru-RU"/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21275" y="8740775"/>
            <a:ext cx="4052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b" anchorCtr="0" compatLnSpc="1">
            <a:prstTxWarp prst="textNoShape">
              <a:avLst/>
            </a:prstTxWarp>
          </a:bodyPr>
          <a:lstStyle>
            <a:lvl1pPr defTabSz="1279525"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8375" y="8740775"/>
            <a:ext cx="2667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b" anchorCtr="0" compatLnSpc="1">
            <a:prstTxWarp prst="textNoShape">
              <a:avLst/>
            </a:prstTxWarp>
          </a:bodyPr>
          <a:lstStyle>
            <a:lvl1pPr algn="r" defTabSz="1279525"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fld id="{154C878C-2EFC-4F51-9BAB-BB69768914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2pPr>
      <a:lvl3pPr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3pPr>
      <a:lvl4pPr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4pPr>
      <a:lvl5pPr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5pPr>
      <a:lvl6pPr marL="457200"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6pPr>
      <a:lvl7pPr marL="914400"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7pPr>
      <a:lvl8pPr marL="1371600"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8pPr>
      <a:lvl9pPr marL="1828800" algn="l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Tahoma" pitchFamily="34" charset="0"/>
        </a:defRPr>
      </a:lvl9pPr>
    </p:titleStyle>
    <p:bodyStyle>
      <a:lvl1pPr marL="479425" indent="-479425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Microsoft_Office_Excel_97-20035.xls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Microsoft_Office_Excel_97-20039.xls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_____Microsoft_Office_Excel_97-200311.xls"/><Relationship Id="rId4" Type="http://schemas.openxmlformats.org/officeDocument/2006/relationships/oleObject" Target="../embeddings/_____Microsoft_Office_Excel_97-200310.xls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2.xls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_____Microsoft_Office_Excel_97-200314.xls"/><Relationship Id="rId5" Type="http://schemas.openxmlformats.org/officeDocument/2006/relationships/oleObject" Target="../embeddings/_____Microsoft_Office_Excel_97-200313.xls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_____Microsoft_Office_Excel_97-200316.xls"/><Relationship Id="rId4" Type="http://schemas.openxmlformats.org/officeDocument/2006/relationships/oleObject" Target="../embeddings/_____Microsoft_Office_Excel_97-200315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FABAC01FF2EDA9B93A69F25497C70002C0026C06F4A49052F45E1EAD95F2711464839EAB9A849EAF85051FAA0c7O9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_____Microsoft_Office_Excel_97-20033.xls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1____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" y="479425"/>
            <a:ext cx="11593513" cy="87852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60438" y="2982913"/>
            <a:ext cx="10880725" cy="2051050"/>
          </a:xfrm>
        </p:spPr>
        <p:txBody>
          <a:bodyPr lIns="119472" tIns="59738" rIns="119472" bIns="59738" anchor="ctr"/>
          <a:lstStyle/>
          <a:p>
            <a:pPr algn="ctr"/>
            <a:r>
              <a:rPr lang="ru-RU" altLang="ru-RU" sz="5400" b="1" smtClean="0">
                <a:solidFill>
                  <a:schemeClr val="accent2"/>
                </a:solidFill>
              </a:rPr>
              <a:t>Проект </a:t>
            </a:r>
            <a:r>
              <a:rPr lang="ru-RU" altLang="ru-RU" sz="5400" b="1" dirty="0" smtClean="0">
                <a:solidFill>
                  <a:schemeClr val="accent2"/>
                </a:solidFill>
              </a:rPr>
              <a:t>бюджета </a:t>
            </a:r>
            <a:r>
              <a:rPr lang="ru-RU" altLang="ru-RU" sz="5400" b="1" dirty="0">
                <a:solidFill>
                  <a:schemeClr val="accent2"/>
                </a:solidFill>
              </a:rPr>
              <a:t>Муниципального образования Красноуфимский округ на </a:t>
            </a:r>
            <a:r>
              <a:rPr lang="ru-RU" altLang="ru-RU" sz="5400" b="1" dirty="0" smtClean="0">
                <a:solidFill>
                  <a:schemeClr val="accent2"/>
                </a:solidFill>
              </a:rPr>
              <a:t>2021 </a:t>
            </a:r>
            <a:r>
              <a:rPr lang="ru-RU" altLang="ru-RU" sz="5400" b="1" dirty="0">
                <a:solidFill>
                  <a:schemeClr val="accent2"/>
                </a:solidFill>
              </a:rPr>
              <a:t>год и плановый период </a:t>
            </a:r>
            <a:r>
              <a:rPr lang="ru-RU" altLang="ru-RU" sz="5400" b="1" dirty="0" smtClean="0">
                <a:solidFill>
                  <a:schemeClr val="accent2"/>
                </a:solidFill>
              </a:rPr>
              <a:t>2022 </a:t>
            </a:r>
            <a:r>
              <a:rPr lang="ru-RU" altLang="ru-RU" sz="5400" b="1" dirty="0">
                <a:solidFill>
                  <a:schemeClr val="accent2"/>
                </a:solidFill>
              </a:rPr>
              <a:t>и </a:t>
            </a:r>
            <a:r>
              <a:rPr lang="ru-RU" altLang="ru-RU" sz="5400" b="1" dirty="0" smtClean="0">
                <a:solidFill>
                  <a:schemeClr val="accent2"/>
                </a:solidFill>
              </a:rPr>
              <a:t>2023 </a:t>
            </a:r>
            <a:r>
              <a:rPr lang="ru-RU" altLang="ru-RU" sz="5400" b="1" dirty="0">
                <a:solidFill>
                  <a:schemeClr val="accent2"/>
                </a:solidFill>
              </a:rPr>
              <a:t>годов</a:t>
            </a:r>
            <a:r>
              <a:rPr lang="ru-RU" altLang="ru-RU" sz="5400" b="1" dirty="0"/>
              <a:t> </a:t>
            </a:r>
          </a:p>
        </p:txBody>
      </p:sp>
      <p:pic>
        <p:nvPicPr>
          <p:cNvPr id="1028" name="Picture 5" descr="C:\Users\1\Desktop\61_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2080320" cy="121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SapphireHiddenControl" r:id="rId2" imgW="8542080" imgH="56923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614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2132708" cy="10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36304" y="1"/>
            <a:ext cx="10009112" cy="1344215"/>
          </a:xfrm>
        </p:spPr>
        <p:txBody>
          <a:bodyPr anchor="ctr"/>
          <a:lstStyle/>
          <a:p>
            <a:pPr algn="ctr"/>
            <a:r>
              <a:rPr lang="ru-RU" altLang="ru-RU" sz="37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МО 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КРАСНОУФИМСКИЙ  ОКРУГ</a:t>
            </a:r>
          </a:p>
        </p:txBody>
      </p:sp>
      <p:graphicFrame>
        <p:nvGraphicFramePr>
          <p:cNvPr id="234618" name="Group 122"/>
          <p:cNvGraphicFramePr>
            <a:graphicFrameLocks noGrp="1"/>
          </p:cNvGraphicFramePr>
          <p:nvPr/>
        </p:nvGraphicFramePr>
        <p:xfrm>
          <a:off x="496888" y="1265837"/>
          <a:ext cx="12096600" cy="8012010"/>
        </p:xfrm>
        <a:graphic>
          <a:graphicData uri="http://schemas.openxmlformats.org/drawingml/2006/table">
            <a:tbl>
              <a:tblPr/>
              <a:tblGrid>
                <a:gridCol w="4872567"/>
                <a:gridCol w="1800817"/>
                <a:gridCol w="1656751"/>
                <a:gridCol w="1872849"/>
                <a:gridCol w="1893616"/>
              </a:tblGrid>
              <a:tr h="637099">
                <a:tc>
                  <a:txBody>
                    <a:bodyPr/>
                    <a:lstStyle/>
                    <a:p>
                      <a:pPr marL="2168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В тысячах рублей</a:t>
                      </a:r>
                    </a:p>
                  </a:txBody>
                  <a:tcPr marL="50403" marR="504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2020 год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первонач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2021год (проект)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2022 год (проект)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2023 год (проект)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E7E7E"/>
                        </a:gs>
                        <a:gs pos="50000">
                          <a:srgbClr val="B6B6B6"/>
                        </a:gs>
                        <a:gs pos="100000">
                          <a:srgbClr val="D9D9D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142 845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E7E7E"/>
                        </a:gs>
                        <a:gs pos="50000">
                          <a:srgbClr val="B6B6B6"/>
                        </a:gs>
                        <a:gs pos="100000">
                          <a:srgbClr val="D9D9D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134 848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E7E7E"/>
                        </a:gs>
                        <a:gs pos="50000">
                          <a:srgbClr val="B6B6B6"/>
                        </a:gs>
                        <a:gs pos="100000">
                          <a:srgbClr val="D9D9D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118 737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E7E7E"/>
                        </a:gs>
                        <a:gs pos="50000">
                          <a:srgbClr val="B6B6B6"/>
                        </a:gs>
                        <a:gs pos="100000">
                          <a:srgbClr val="D9D9D9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118 739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E7E7E"/>
                        </a:gs>
                        <a:gs pos="50000">
                          <a:srgbClr val="B6B6B6"/>
                        </a:gs>
                        <a:gs pos="100000">
                          <a:srgbClr val="D9D9D9"/>
                        </a:gs>
                      </a:gsLst>
                      <a:lin ang="18900000" scaled="1"/>
                    </a:gradFill>
                  </a:tcPr>
                </a:tc>
              </a:tr>
              <a:tr h="498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оборона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1 423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1 834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1 834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1 834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</a:tr>
              <a:tr h="727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90019"/>
                        </a:gs>
                        <a:gs pos="50000">
                          <a:srgbClr val="B00028"/>
                        </a:gs>
                        <a:gs pos="100000">
                          <a:srgbClr val="D20032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15 322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90019"/>
                        </a:gs>
                        <a:gs pos="50000">
                          <a:srgbClr val="B00028"/>
                        </a:gs>
                        <a:gs pos="100000">
                          <a:srgbClr val="D20032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9 761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90019"/>
                        </a:gs>
                        <a:gs pos="50000">
                          <a:srgbClr val="B00028"/>
                        </a:gs>
                        <a:gs pos="100000">
                          <a:srgbClr val="D20032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9 761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90019"/>
                        </a:gs>
                        <a:gs pos="50000">
                          <a:srgbClr val="B00028"/>
                        </a:gs>
                        <a:gs pos="100000">
                          <a:srgbClr val="D20032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9 761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0E39"/>
                    </a:solidFill>
                  </a:tcPr>
                </a:tc>
              </a:tr>
              <a:tr h="472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84871"/>
                        </a:gs>
                        <a:gs pos="50000">
                          <a:srgbClr val="816BA5"/>
                        </a:gs>
                        <a:gs pos="100000">
                          <a:srgbClr val="9B81C4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76 764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84871"/>
                        </a:gs>
                        <a:gs pos="50000">
                          <a:srgbClr val="816BA5"/>
                        </a:gs>
                        <a:gs pos="100000">
                          <a:srgbClr val="9B81C4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79 834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84871"/>
                        </a:gs>
                        <a:gs pos="50000">
                          <a:srgbClr val="816BA5"/>
                        </a:gs>
                        <a:gs pos="100000">
                          <a:srgbClr val="9B81C4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72 771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84871"/>
                        </a:gs>
                        <a:gs pos="50000">
                          <a:srgbClr val="816BA5"/>
                        </a:gs>
                        <a:gs pos="100000">
                          <a:srgbClr val="9B81C4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72 761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84871"/>
                        </a:gs>
                        <a:gs pos="50000">
                          <a:srgbClr val="816BA5"/>
                        </a:gs>
                        <a:gs pos="100000">
                          <a:srgbClr val="9B81C4"/>
                        </a:gs>
                      </a:gsLst>
                      <a:lin ang="18900000" scaled="1"/>
                    </a:gradFill>
                  </a:tcPr>
                </a:tc>
              </a:tr>
              <a:tr h="49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65 543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94 416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63 382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72 559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</a:tr>
              <a:tr h="486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87F"/>
                        </a:gs>
                        <a:gs pos="50000">
                          <a:srgbClr val="0054B8"/>
                        </a:gs>
                        <a:gs pos="100000">
                          <a:srgbClr val="0066D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6 139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87F"/>
                        </a:gs>
                        <a:gs pos="50000">
                          <a:srgbClr val="0054B8"/>
                        </a:gs>
                        <a:gs pos="100000">
                          <a:srgbClr val="0066D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2 264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87F"/>
                        </a:gs>
                        <a:gs pos="50000">
                          <a:srgbClr val="0054B8"/>
                        </a:gs>
                        <a:gs pos="100000">
                          <a:srgbClr val="0066D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2 264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87F"/>
                        </a:gs>
                        <a:gs pos="50000">
                          <a:srgbClr val="0054B8"/>
                        </a:gs>
                        <a:gs pos="100000">
                          <a:srgbClr val="0066D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2 264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387F"/>
                        </a:gs>
                        <a:gs pos="50000">
                          <a:srgbClr val="0054B8"/>
                        </a:gs>
                        <a:gs pos="100000">
                          <a:srgbClr val="0066DB"/>
                        </a:gs>
                      </a:gsLst>
                      <a:lin ang="18900000" scaled="1"/>
                    </a:gradFill>
                  </a:tcPr>
                </a:tc>
              </a:tr>
              <a:tr h="49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529A"/>
                        </a:gs>
                        <a:gs pos="50000">
                          <a:srgbClr val="DD79DD"/>
                        </a:gs>
                        <a:gs pos="100000">
                          <a:srgbClr val="FF91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811 956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529A"/>
                        </a:gs>
                        <a:gs pos="50000">
                          <a:srgbClr val="DD79DD"/>
                        </a:gs>
                        <a:gs pos="100000">
                          <a:srgbClr val="FF91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808 643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529A"/>
                        </a:gs>
                        <a:gs pos="50000">
                          <a:srgbClr val="DD79DD"/>
                        </a:gs>
                        <a:gs pos="100000">
                          <a:srgbClr val="FF91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816 533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529A"/>
                        </a:gs>
                        <a:gs pos="50000">
                          <a:srgbClr val="DD79DD"/>
                        </a:gs>
                        <a:gs pos="100000">
                          <a:srgbClr val="FF91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824 628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529A"/>
                        </a:gs>
                        <a:gs pos="50000">
                          <a:srgbClr val="DD79DD"/>
                        </a:gs>
                        <a:gs pos="100000">
                          <a:srgbClr val="FF91FF"/>
                        </a:gs>
                      </a:gsLst>
                      <a:lin ang="18900000" scaled="1"/>
                    </a:gradFill>
                  </a:tcPr>
                </a:tc>
              </a:tr>
              <a:tr h="494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138 945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138 958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138 958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138 958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C22"/>
                    </a:solidFill>
                  </a:tcPr>
                </a:tc>
              </a:tr>
              <a:tr h="427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114 366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116 458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120 652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69C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124 722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78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1 597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1 144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1 144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1 144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26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532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559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559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559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63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Условно-утверждённые расходы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19 350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40 230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05900"/>
                        </a:gs>
                        <a:gs pos="50000">
                          <a:srgbClr val="E68300"/>
                        </a:gs>
                        <a:gs pos="100000">
                          <a:srgbClr val="FF9D00"/>
                        </a:gs>
                      </a:gsLst>
                      <a:lin ang="18900000" scaled="1"/>
                    </a:gradFill>
                  </a:tcPr>
                </a:tc>
              </a:tr>
              <a:tr h="561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 расходов: в том числе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условно утвержденные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1 375 422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1 388 719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1 365 944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19 350 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1 409 158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40 230</a:t>
                      </a:r>
                    </a:p>
                  </a:txBody>
                  <a:tcPr marL="88047" marR="880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0"/>
            <a:ext cx="2204716" cy="10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1650" y="365125"/>
            <a:ext cx="12299950" cy="1390650"/>
          </a:xfrm>
        </p:spPr>
        <p:txBody>
          <a:bodyPr anchor="ctr"/>
          <a:lstStyle/>
          <a:p>
            <a:pPr algn="ctr"/>
            <a:r>
              <a:rPr lang="ru-RU" altLang="ru-RU" sz="4400" b="1" dirty="0">
                <a:latin typeface="Arial" pitchFamily="34" charset="0"/>
                <a:cs typeface="Arial" pitchFamily="34" charset="0"/>
              </a:rPr>
              <a:t>Структура расходов местного </a:t>
            </a:r>
            <a:br>
              <a:rPr lang="ru-RU" altLang="ru-RU" sz="4400" b="1" dirty="0">
                <a:latin typeface="Arial" pitchFamily="34" charset="0"/>
                <a:cs typeface="Arial" pitchFamily="34" charset="0"/>
              </a:rPr>
            </a:br>
            <a:r>
              <a:rPr lang="ru-RU" altLang="ru-RU" sz="4400" b="1" dirty="0">
                <a:latin typeface="Arial" pitchFamily="34" charset="0"/>
                <a:cs typeface="Arial" pitchFamily="34" charset="0"/>
              </a:rPr>
              <a:t>бюджета в </a:t>
            </a:r>
            <a:r>
              <a:rPr lang="ru-RU" altLang="ru-RU" sz="4400" b="1" dirty="0" smtClean="0">
                <a:latin typeface="Arial" pitchFamily="34" charset="0"/>
                <a:cs typeface="Arial" pitchFamily="34" charset="0"/>
              </a:rPr>
              <a:t>2021 году (проект)</a:t>
            </a:r>
            <a:endParaRPr lang="ru-RU" altLang="ru-RU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7939" name="Объект 3"/>
          <p:cNvGraphicFramePr>
            <a:graphicFrameLocks noGrp="1"/>
          </p:cNvGraphicFramePr>
          <p:nvPr>
            <p:ph idx="4294967295"/>
          </p:nvPr>
        </p:nvGraphicFramePr>
        <p:xfrm>
          <a:off x="856184" y="3360440"/>
          <a:ext cx="11626850" cy="5586413"/>
        </p:xfrm>
        <a:graphic>
          <a:graphicData uri="http://schemas.openxmlformats.org/presentationml/2006/ole">
            <p:oleObj spid="_x0000_s167939" name="Worksheet" r:id="rId4" imgW="7627660" imgH="3665192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8056985" y="2136304"/>
            <a:ext cx="4392488" cy="15121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2CFB1"/>
              </a:gs>
              <a:gs pos="50000">
                <a:srgbClr val="FFFFFF"/>
              </a:gs>
              <a:gs pos="100000">
                <a:srgbClr val="DDDBCB"/>
              </a:gs>
            </a:gsLst>
            <a:lin ang="5400000"/>
          </a:gradFill>
          <a:ln w="25400" algn="ctr">
            <a:solidFill>
              <a:srgbClr val="7B7859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Местный бюджет имеет социальную направленность. </a:t>
            </a:r>
          </a:p>
          <a:p>
            <a:pPr defTabSz="1279525"/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76,7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расходов местного бюджета –</a:t>
            </a:r>
          </a:p>
          <a:p>
            <a:pPr defTabSz="1279525"/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на социальную сферу.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2204716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2368" y="264096"/>
            <a:ext cx="9240838" cy="1008112"/>
          </a:xfrm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ПРОЕКТОВ ПРОГРАММ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СРОКОМ РЕАЛИЗАЦИИ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 2024-2025 годов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8571" y="1871642"/>
            <a:ext cx="12019004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«Повышение эффективности управления муниципальной собственностью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«Развитие системы образования в муниципальном образовании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 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«Развитие культуры в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«Градостроительное  планирование территории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«Развитие физической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культуры и  спорта в 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«Создание условий для развития малого и среднего предпринимательства, хозяйствующих субъектов в сфере АПК, коллективного садоводства в МО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</a:rPr>
              <a:t>Красноуфимский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 округ до 2024 года» </a:t>
            </a:r>
            <a:endParaRPr lang="ru-RU" sz="2000" b="0" dirty="0">
              <a:solidFill>
                <a:schemeClr val="tx2">
                  <a:lumMod val="75000"/>
                </a:schemeClr>
              </a:solidFill>
            </a:endParaRP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«Обеспечение безопасности на территории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«Совершенствование  муниципального управления в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«Развитие и модернизация жилищно-коммунального хозяйства и дорожного хозяйства, повышение энергетической эффективности в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«Управление муниципальными финансами МО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года»</a:t>
            </a:r>
          </a:p>
          <a:p>
            <a:pPr marL="479425" indent="-479425" algn="just" defTabSz="1279525">
              <a:spcBef>
                <a:spcPct val="20000"/>
              </a:spcBef>
              <a:buFontTx/>
              <a:buAutoNum type="arabicPeriod"/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«Комплексное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развитие сельских территорий муниципального образования Красноуфимский округ до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2024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года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479425" indent="-479425" algn="just" defTabSz="1279525">
              <a:spcBef>
                <a:spcPct val="20000"/>
              </a:spcBef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12. «Социальная поддержка и благополучие населения МО </a:t>
            </a:r>
            <a:r>
              <a:rPr lang="ru-RU" sz="2000" b="0" dirty="0" err="1" smtClean="0">
                <a:solidFill>
                  <a:schemeClr val="tx2">
                    <a:lumMod val="75000"/>
                  </a:schemeClr>
                </a:solidFill>
              </a:rPr>
              <a:t>Красноуфимский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 округ до 2024 года»</a:t>
            </a:r>
          </a:p>
          <a:p>
            <a:pPr marL="479425" indent="-479425" algn="just" defTabSz="1279525">
              <a:spcBef>
                <a:spcPct val="20000"/>
              </a:spcBef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13. «Формирование современной городской среды на территории МО Красноуфимский округ на 2017-2024 годы» </a:t>
            </a:r>
          </a:p>
          <a:p>
            <a:pPr marL="479425" indent="-479425" algn="just" defTabSz="1279525">
              <a:spcBef>
                <a:spcPct val="20000"/>
              </a:spcBef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14. «Реализация молодежной политики и патриотического воспитания граждан в МО Красноуфимский округ до 2024 года»</a:t>
            </a:r>
          </a:p>
          <a:p>
            <a:pPr marL="479425" indent="-479425" algn="just" defTabSz="1279525">
              <a:spcBef>
                <a:spcPct val="20000"/>
              </a:spcBef>
            </a:pP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15. «Профилактика терроризма, а также минимизация и (или) ликвидация последствий его проявлений в Муниципальном образовании Красноуфимский округ на 2020-2025 годы»</a:t>
            </a:r>
          </a:p>
          <a:p>
            <a:pPr marL="479425" indent="-479425" algn="just" defTabSz="1279525">
              <a:spcBef>
                <a:spcPct val="20000"/>
              </a:spcBef>
            </a:pPr>
            <a:endParaRPr lang="ru-RU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79425" indent="-479425" algn="just" defTabSz="1279525">
              <a:spcBef>
                <a:spcPct val="20000"/>
              </a:spcBef>
            </a:pP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1952594" cy="10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479425"/>
            <a:ext cx="12145962" cy="1584325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Муниципальная программа </a:t>
            </a:r>
            <a:br>
              <a:rPr lang="ru-RU" altLang="ru-RU" sz="3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          «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Обеспечение безопасности на территории МО Красноуфимский округ до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3000" b="1" dirty="0">
                <a:latin typeface="Arial" pitchFamily="34" charset="0"/>
                <a:cs typeface="Arial" pitchFamily="34" charset="0"/>
              </a:rPr>
              <a:t>года» </a:t>
            </a: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      </a:t>
            </a:r>
            <a:br>
              <a:rPr lang="ru-RU" altLang="ru-RU" sz="30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000" b="1" dirty="0" smtClean="0">
                <a:latin typeface="Arial" pitchFamily="34" charset="0"/>
                <a:cs typeface="Arial" pitchFamily="34" charset="0"/>
              </a:rPr>
              <a:t>на 2021-2023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graphicFrame>
        <p:nvGraphicFramePr>
          <p:cNvPr id="284752" name="Group 80"/>
          <p:cNvGraphicFramePr>
            <a:graphicFrameLocks noGrp="1"/>
          </p:cNvGraphicFramePr>
          <p:nvPr>
            <p:ph sz="half" idx="4294967295"/>
          </p:nvPr>
        </p:nvGraphicFramePr>
        <p:xfrm>
          <a:off x="6976864" y="2352329"/>
          <a:ext cx="5256584" cy="1872206"/>
        </p:xfrm>
        <a:graphic>
          <a:graphicData uri="http://schemas.openxmlformats.org/drawingml/2006/table">
            <a:tbl>
              <a:tblPr/>
              <a:tblGrid>
                <a:gridCol w="1476372"/>
                <a:gridCol w="3780212"/>
              </a:tblGrid>
              <a:tr h="6692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Объем финансирования муниципальной программы</a:t>
                      </a:r>
                    </a:p>
                  </a:txBody>
                  <a:tcPr marL="128016" marR="128016" marT="64077" marB="640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2021 год</a:t>
                      </a:r>
                    </a:p>
                  </a:txBody>
                  <a:tcPr marL="128016" marR="128016" marT="64077" marB="640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7 046,7тыс. рублей</a:t>
                      </a:r>
                    </a:p>
                  </a:txBody>
                  <a:tcPr marL="128016" marR="128016" marT="64077" marB="640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2022 год</a:t>
                      </a:r>
                    </a:p>
                  </a:txBody>
                  <a:tcPr marL="128016" marR="128016" marT="64077" marB="640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7 039,7 тыс.рублей</a:t>
                      </a:r>
                    </a:p>
                  </a:txBody>
                  <a:tcPr marL="128016" marR="128016" marT="64077" marB="640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2023 год</a:t>
                      </a:r>
                    </a:p>
                  </a:txBody>
                  <a:tcPr marL="128016" marR="128016" marT="64077" marB="640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7 030,4 тыс. рублей</a:t>
                      </a:r>
                    </a:p>
                  </a:txBody>
                  <a:tcPr marL="128016" marR="128016" marT="64077" marB="640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500063" y="6500813"/>
            <a:ext cx="11001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 anchorCtr="1"/>
          <a:lstStyle/>
          <a:p>
            <a:pPr algn="l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1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71908" y="3936504"/>
            <a:ext cx="534352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endParaRPr lang="ru-RU" sz="20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defTabSz="1279525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Направления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расходования средств (подпрограммы), тыс.руб.</a:t>
            </a:r>
          </a:p>
        </p:txBody>
      </p:sp>
      <p:graphicFrame>
        <p:nvGraphicFramePr>
          <p:cNvPr id="284773" name="Group 101"/>
          <p:cNvGraphicFramePr>
            <a:graphicFrameLocks noGrp="1"/>
          </p:cNvGraphicFramePr>
          <p:nvPr/>
        </p:nvGraphicFramePr>
        <p:xfrm>
          <a:off x="568325" y="4944615"/>
          <a:ext cx="11736388" cy="4048930"/>
        </p:xfrm>
        <a:graphic>
          <a:graphicData uri="http://schemas.openxmlformats.org/drawingml/2006/table">
            <a:tbl>
              <a:tblPr/>
              <a:tblGrid>
                <a:gridCol w="5904483"/>
                <a:gridCol w="2088580"/>
                <a:gridCol w="1871662"/>
                <a:gridCol w="1871663"/>
              </a:tblGrid>
              <a:tr h="62090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Наименование подпрограммы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2021 г.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2022 г. 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2023 г. 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804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Защита населения и территории МО Красноуфимский округ от чрезвычайных ситуаций природного и техногенного характера, гражданская оборона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1,289,1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1,282,1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1,272,8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10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Обеспечение пожарной безопасности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1 253,3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1 253,3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1 253,3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27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Комплексная профилактика правонарушений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275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Обеспечение безопасности на опасных объектах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796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Обеспечение рационального и безопасного природопользования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2 182,7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2 182,7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2 182,7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633"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Осуществление переданных полномочий Российской Федерации по осуществлению первичного воинского учета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1 833,6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1 833,6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1 833,6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1952594" cy="101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20280" y="249238"/>
            <a:ext cx="10724132" cy="1671637"/>
          </a:xfrm>
        </p:spPr>
        <p:txBody>
          <a:bodyPr/>
          <a:lstStyle/>
          <a:p>
            <a:pPr algn="ctr"/>
            <a:r>
              <a:rPr lang="ru-RU" altLang="ru-RU" sz="3400" b="1" dirty="0">
                <a:solidFill>
                  <a:srgbClr val="002060"/>
                </a:solidFill>
              </a:rPr>
              <a:t/>
            </a:r>
            <a:br>
              <a:rPr lang="ru-RU" altLang="ru-RU" sz="3400" b="1" dirty="0">
                <a:solidFill>
                  <a:srgbClr val="002060"/>
                </a:solidFill>
              </a:rPr>
            </a:b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altLang="ru-RU" sz="28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«Повышение эффективности управления муниципальной собственностью МО Красноуфимский округ до 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г.» на 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1-2023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годы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5754" name="Group 58"/>
          <p:cNvGraphicFramePr>
            <a:graphicFrameLocks noGrp="1"/>
          </p:cNvGraphicFramePr>
          <p:nvPr/>
        </p:nvGraphicFramePr>
        <p:xfrm>
          <a:off x="1287463" y="2568351"/>
          <a:ext cx="11114129" cy="2405929"/>
        </p:xfrm>
        <a:graphic>
          <a:graphicData uri="http://schemas.openxmlformats.org/drawingml/2006/table">
            <a:tbl>
              <a:tblPr/>
              <a:tblGrid>
                <a:gridCol w="475070"/>
                <a:gridCol w="7083850"/>
                <a:gridCol w="1251746"/>
                <a:gridCol w="1192362"/>
                <a:gridCol w="1111101"/>
              </a:tblGrid>
              <a:tr h="3716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Наименование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тыс. руб.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</a:t>
                      </a:r>
                      <a:r>
                        <a:rPr kumimoji="0" lang="en-US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 год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10" marR="128010" marT="64009" marB="64009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2022 год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2023 год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4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Всего  на программу в т.ч.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23 727,3</a:t>
                      </a: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6 149,8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6 149,8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10" marR="128010" marT="64009" marB="640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Количество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земельных участков, предоставленных льготным категориям граждан однократно и бесплатно для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ижс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9600" marR="129600" marT="64800" marB="64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9600" marR="129600" marT="64800" marB="64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9600" marR="129600" marT="64800" marB="64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9600" marR="129600" marT="64800" marB="64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5731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1755775" y="5675313"/>
          <a:ext cx="10029825" cy="3222625"/>
        </p:xfrm>
        <a:graphic>
          <a:graphicData uri="http://schemas.openxmlformats.org/presentationml/2006/ole">
            <p:oleObj spid="_x0000_s285731" name="Worksheet" r:id="rId5" imgW="6581734" imgH="2114684" progId="Excel.Sheet.8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6975" y="5304656"/>
            <a:ext cx="554355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100" dirty="0" smtClean="0">
                <a:solidFill>
                  <a:schemeClr val="tx2"/>
                </a:solidFill>
                <a:latin typeface="Cambria" pitchFamily="18" charset="0"/>
              </a:rPr>
              <a:t>Показатели программы</a:t>
            </a:r>
            <a:endParaRPr lang="ru-RU" sz="21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90963" y="2064296"/>
            <a:ext cx="564515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100" dirty="0">
                <a:solidFill>
                  <a:schemeClr val="tx1"/>
                </a:solidFill>
                <a:latin typeface="Cambria" pitchFamily="18" charset="0"/>
              </a:rPr>
              <a:t>Финансирование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0206" cy="10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5675" y="192088"/>
            <a:ext cx="10885488" cy="2160587"/>
          </a:xfrm>
        </p:spPr>
        <p:txBody>
          <a:bodyPr/>
          <a:lstStyle/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Муниципальная программа</a:t>
            </a:r>
            <a:br>
              <a:rPr lang="ru-RU" altLang="ru-RU" sz="28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«Повышение эффективности управления муниципальной собственностью  МО Красноуфимский округ до 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года» 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                    на 20</a:t>
            </a:r>
            <a:r>
              <a:rPr lang="en-US" altLang="ru-RU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latin typeface="Arial" pitchFamily="34" charset="0"/>
                <a:cs typeface="Arial" pitchFamily="34" charset="0"/>
              </a:rPr>
              <a:t>1-2023 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39763" y="3000375"/>
            <a:ext cx="11691937" cy="6132513"/>
          </a:xfrm>
        </p:spPr>
        <p:txBody>
          <a:bodyPr/>
          <a:lstStyle/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>
              <a:buFont typeface="Wingdings" pitchFamily="2" charset="2"/>
              <a:buNone/>
            </a:pPr>
            <a:endParaRPr lang="ru-RU" altLang="ru-RU" sz="3000" dirty="0">
              <a:solidFill>
                <a:srgbClr val="002060"/>
              </a:solidFill>
            </a:endParaRPr>
          </a:p>
          <a:p>
            <a:pPr marL="0" indent="0" algn="just" defTabSz="914400"/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   В 20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1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году в рамках реализации  программных мероприятий планируется:</a:t>
            </a:r>
          </a:p>
          <a:p>
            <a:pPr marL="0" indent="0" algn="just" defTabSz="914400"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        - увеличить долю объектов недвижимости на которые зарегистрировано право муниципальной собственности до 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>55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%. </a:t>
            </a:r>
          </a:p>
          <a:p>
            <a:pPr marL="0" indent="0" defTabSz="914400"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Cambria" pitchFamily="18" charset="0"/>
              </a:rPr>
              <a:t>        </a:t>
            </a:r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288815" name="Group 47"/>
          <p:cNvGraphicFramePr>
            <a:graphicFrameLocks noGrp="1"/>
          </p:cNvGraphicFramePr>
          <p:nvPr/>
        </p:nvGraphicFramePr>
        <p:xfrm>
          <a:off x="957263" y="2728897"/>
          <a:ext cx="11230014" cy="3591831"/>
        </p:xfrm>
        <a:graphic>
          <a:graphicData uri="http://schemas.openxmlformats.org/drawingml/2006/table">
            <a:tbl>
              <a:tblPr/>
              <a:tblGrid>
                <a:gridCol w="657191"/>
                <a:gridCol w="5612433"/>
                <a:gridCol w="1642661"/>
                <a:gridCol w="1645898"/>
                <a:gridCol w="1671831"/>
              </a:tblGrid>
              <a:tr h="8808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/</a:t>
                      </a: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Основные мероприятия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Объем финансирования мероприятий программы, тыс. руб.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40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Доля объектов недвижимого имущества на которые зарегистрировано право собственности МО Красноуфимский округ, 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4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Доходы местного бюджета от использования и приватизации муниципального имущества, тыс.руб.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10 700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11 000</a:t>
                      </a: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Не менее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 000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03" marR="128003" marT="63986" marB="63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44" cy="87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55650" y="466725"/>
            <a:ext cx="11390313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Муниципальная программа </a:t>
            </a:r>
          </a:p>
          <a:p>
            <a:pPr defTabSz="1279525"/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«Градостроительное планирование территорий МО </a:t>
            </a: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 округ на период до 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2024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года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</a:p>
          <a:p>
            <a:pPr defTabSz="1279525"/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на </a:t>
            </a:r>
            <a:r>
              <a:rPr lang="ru-RU" sz="2800" dirty="0" smtClean="0">
                <a:solidFill>
                  <a:schemeClr val="tx2"/>
                </a:solidFill>
                <a:latin typeface="Cambria" pitchFamily="18" charset="0"/>
              </a:rPr>
              <a:t>2021-2023 </a:t>
            </a:r>
            <a:r>
              <a:rPr lang="ru-RU" sz="2800" dirty="0">
                <a:solidFill>
                  <a:schemeClr val="tx2"/>
                </a:solidFill>
                <a:latin typeface="Cambria" pitchFamily="18" charset="0"/>
              </a:rPr>
              <a:t>годы</a:t>
            </a: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6186486" y="7015178"/>
            <a:ext cx="555625" cy="714379"/>
          </a:xfrm>
          <a:prstGeom prst="downArrow">
            <a:avLst>
              <a:gd name="adj1" fmla="val 50000"/>
              <a:gd name="adj2" fmla="val 50020"/>
            </a:avLst>
          </a:prstGeom>
          <a:solidFill>
            <a:srgbClr val="0070C0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endParaRPr lang="ru-RU" sz="2500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7749" name="TextBox 5"/>
          <p:cNvSpPr txBox="1">
            <a:spLocks noChangeArrowheads="1"/>
          </p:cNvSpPr>
          <p:nvPr/>
        </p:nvSpPr>
        <p:spPr bwMode="auto">
          <a:xfrm>
            <a:off x="454025" y="7824788"/>
            <a:ext cx="11996738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800" b="0" i="1" dirty="0" smtClean="0">
                <a:solidFill>
                  <a:schemeClr val="tx1"/>
                </a:solidFill>
                <a:latin typeface="Tahoma" pitchFamily="34" charset="0"/>
              </a:rPr>
              <a:t>Обеспеченность генеральными планами населенных пунктов </a:t>
            </a:r>
            <a:r>
              <a:rPr lang="ru-RU" altLang="ru-RU" sz="2800" b="0" i="1" dirty="0">
                <a:solidFill>
                  <a:schemeClr val="tx1"/>
                </a:solidFill>
                <a:latin typeface="Tahoma" pitchFamily="34" charset="0"/>
              </a:rPr>
              <a:t>на территории МО Красноуфимский округ в </a:t>
            </a:r>
            <a:r>
              <a:rPr lang="ru-RU" altLang="ru-RU" sz="2800" b="0" i="1" dirty="0" smtClean="0">
                <a:solidFill>
                  <a:schemeClr val="tx1"/>
                </a:solidFill>
                <a:latin typeface="Tahoma" pitchFamily="34" charset="0"/>
              </a:rPr>
              <a:t>2021 </a:t>
            </a:r>
            <a:r>
              <a:rPr lang="ru-RU" altLang="ru-RU" sz="2800" b="0" i="1" dirty="0">
                <a:solidFill>
                  <a:schemeClr val="tx1"/>
                </a:solidFill>
                <a:latin typeface="Tahoma" pitchFamily="34" charset="0"/>
              </a:rPr>
              <a:t>году – </a:t>
            </a:r>
            <a:r>
              <a:rPr lang="ru-RU" altLang="ru-RU" sz="2800" b="0" i="1" dirty="0" smtClean="0">
                <a:solidFill>
                  <a:schemeClr val="tx1"/>
                </a:solidFill>
                <a:latin typeface="Tahoma" pitchFamily="34" charset="0"/>
              </a:rPr>
              <a:t>61 %</a:t>
            </a:r>
            <a:endParaRPr lang="ru-RU" altLang="ru-RU" sz="2800" b="0" i="1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287750" name="Диаграмма 6"/>
          <p:cNvGraphicFramePr>
            <a:graphicFrameLocks/>
          </p:cNvGraphicFramePr>
          <p:nvPr/>
        </p:nvGraphicFramePr>
        <p:xfrm>
          <a:off x="2119313" y="2946400"/>
          <a:ext cx="8824912" cy="4165600"/>
        </p:xfrm>
        <a:graphic>
          <a:graphicData uri="http://schemas.openxmlformats.org/presentationml/2006/ole">
            <p:oleObj spid="_x0000_s287750" name="Worksheet" r:id="rId4" imgW="4457862" imgH="210496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0"/>
            <a:ext cx="1952594" cy="11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 txBox="1">
            <a:spLocks/>
          </p:cNvSpPr>
          <p:nvPr/>
        </p:nvSpPr>
        <p:spPr bwMode="auto">
          <a:xfrm>
            <a:off x="1216224" y="0"/>
            <a:ext cx="11585376" cy="24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 eaLnBrk="0" hangingPunct="0"/>
            <a:endParaRPr lang="ru-RU" altLang="ru-RU" sz="2000" dirty="0" smtClean="0">
              <a:solidFill>
                <a:schemeClr val="tx2"/>
              </a:solidFill>
              <a:latin typeface="Cambria" pitchFamily="18" charset="0"/>
            </a:endParaRPr>
          </a:p>
          <a:p>
            <a:pPr defTabSz="1279525" eaLnBrk="0" hangingPunct="0"/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defTabSz="1279525" eaLnBrk="0" hangingPunct="0"/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«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и модернизация жилищно-коммунального хозяйства и </a:t>
            </a:r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дорожного 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хозяйства, повышение энергетической </a:t>
            </a:r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эффективности               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МО Красноуфимский округ до </a:t>
            </a:r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.» на 2020-2023 годы</a:t>
            </a:r>
          </a:p>
          <a:p>
            <a:pPr defTabSz="1279525" eaLnBrk="0" hangingPunct="0"/>
            <a:r>
              <a:rPr lang="ru-RU" alt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89835" name="Group 43"/>
          <p:cNvGraphicFramePr>
            <a:graphicFrameLocks noGrp="1"/>
          </p:cNvGraphicFramePr>
          <p:nvPr/>
        </p:nvGraphicFramePr>
        <p:xfrm>
          <a:off x="900074" y="2713437"/>
          <a:ext cx="11287205" cy="6615107"/>
        </p:xfrm>
        <a:graphic>
          <a:graphicData uri="http://schemas.openxmlformats.org/drawingml/2006/table">
            <a:tbl>
              <a:tblPr/>
              <a:tblGrid>
                <a:gridCol w="555467"/>
                <a:gridCol w="6016827"/>
                <a:gridCol w="1285886"/>
                <a:gridCol w="1221735"/>
                <a:gridCol w="1103645"/>
                <a:gridCol w="1103645"/>
              </a:tblGrid>
              <a:tr h="1021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Мероприятия по подпрограмме Развитие и обеспечение сохранности сети автомобильных дорог местного значения 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2020 год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год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год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год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424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Всего расходы Дорожного фонда, в том числе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68 679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74 837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67 780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67 780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98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1.1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Разработка проектной документации на объекты строительства и реконструкции автомобильных дорог общего пользования местного значения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2 280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5 000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5 000 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5 000</a:t>
                      </a:r>
                    </a:p>
                  </a:txBody>
                  <a:tcPr marL="128003" marR="128003" marT="63973" marB="639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696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1.2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Содержание а/дорог, в том числе мероприятия по повышению безопасности дорожного движения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9 555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10 000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11 000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11 000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69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1.3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Ремонт а/дорог  общего использования местного значения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25 306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29 009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51 180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51 180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693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1.4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Строительство и реконструкция автомобильных дорог общего пользования местного значения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30 000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30 274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977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1.5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Мероприятия по повышению безопасности дорожного движения на территории МО Красноуфимский округ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  <a:tr h="1025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1.6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Разработка и согласование схемы развития и обеспечения сохранности автомобильных дорог общего пользования местного значения</a:t>
                      </a:r>
                    </a:p>
                  </a:txBody>
                  <a:tcPr marL="128003" marR="128003" marT="63973" marB="6397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984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9DD8"/>
                    </a:solidFill>
                  </a:tcPr>
                </a:tc>
              </a:tr>
            </a:tbl>
          </a:graphicData>
        </a:graphic>
      </p:graphicFrame>
      <p:sp>
        <p:nvSpPr>
          <p:cNvPr id="289828" name="TextBox 4"/>
          <p:cNvSpPr txBox="1">
            <a:spLocks noChangeArrowheads="1"/>
          </p:cNvSpPr>
          <p:nvPr/>
        </p:nvSpPr>
        <p:spPr bwMode="auto">
          <a:xfrm>
            <a:off x="10687080" y="2228832"/>
            <a:ext cx="1560483" cy="3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r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Tahoma" pitchFamily="34" charset="0"/>
              </a:rPr>
              <a:t>тыс. руб</a:t>
            </a:r>
            <a:r>
              <a:rPr lang="ru-RU" altLang="ru-RU" sz="1600" b="0" dirty="0">
                <a:solidFill>
                  <a:schemeClr val="tx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3346" y="2085956"/>
            <a:ext cx="506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79525" eaLnBrk="0" hangingPunct="0"/>
            <a:r>
              <a:rPr lang="ru-RU" altLang="ru-RU" sz="2400" dirty="0" smtClean="0">
                <a:solidFill>
                  <a:schemeClr val="tx2"/>
                </a:solidFill>
                <a:latin typeface="Cambria" pitchFamily="18" charset="0"/>
              </a:rPr>
              <a:t>Финансирование подпрограммы</a:t>
            </a:r>
            <a:endParaRPr lang="ru-RU" altLang="ru-RU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0"/>
            <a:ext cx="1809718" cy="10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1892" name="Group 52"/>
          <p:cNvGraphicFramePr>
            <a:graphicFrameLocks noGrp="1"/>
          </p:cNvGraphicFramePr>
          <p:nvPr>
            <p:ph idx="4294967295"/>
          </p:nvPr>
        </p:nvGraphicFramePr>
        <p:xfrm>
          <a:off x="496888" y="2713038"/>
          <a:ext cx="12025312" cy="3157018"/>
        </p:xfrm>
        <a:graphic>
          <a:graphicData uri="http://schemas.openxmlformats.org/drawingml/2006/table">
            <a:tbl>
              <a:tblPr/>
              <a:tblGrid>
                <a:gridCol w="6403978"/>
                <a:gridCol w="1428760"/>
                <a:gridCol w="1585392"/>
                <a:gridCol w="1303591"/>
                <a:gridCol w="1303591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 расходы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244 335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259 633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243 313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257 559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капитальный ремонт муниципального жилищного фонда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1 230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2 366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2 366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2 366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  <a:tr h="50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Коммунальное хозяйство 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25 003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54 895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41 437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51 614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39 599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19 207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19 207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19 207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</a:p>
                  </a:txBody>
                  <a:tcPr marL="128008" marR="128008" marT="64005" marB="64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501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L="128008" marR="128008" marT="64005" marB="640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B9E4"/>
                    </a:solidFill>
                  </a:tcPr>
                </a:tc>
              </a:tr>
            </a:tbl>
          </a:graphicData>
        </a:graphic>
      </p:graphicFrame>
      <p:sp>
        <p:nvSpPr>
          <p:cNvPr id="291880" name="Text Box 3"/>
          <p:cNvSpPr>
            <a:spLocks noGrp="1" noChangeArrowheads="1"/>
          </p:cNvSpPr>
          <p:nvPr>
            <p:ph type="title" idx="4294967295"/>
          </p:nvPr>
        </p:nvSpPr>
        <p:spPr>
          <a:xfrm>
            <a:off x="1287463" y="408112"/>
            <a:ext cx="10882312" cy="1944216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мероприятия муниципальной программы </a:t>
            </a:r>
            <a:b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«Развитие и модернизация жилищно-коммунального хозяйства и дорожного хозяйства, повышение энергетической эффективности в МО Красноуфимский округ до 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       </a:t>
            </a:r>
            <a:b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2020-2023 годы</a:t>
            </a: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881" name="Text Box 46"/>
          <p:cNvSpPr txBox="1">
            <a:spLocks noChangeArrowheads="1"/>
          </p:cNvSpPr>
          <p:nvPr/>
        </p:nvSpPr>
        <p:spPr bwMode="auto">
          <a:xfrm>
            <a:off x="10734675" y="2300269"/>
            <a:ext cx="1809793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100" b="0" dirty="0">
                <a:solidFill>
                  <a:schemeClr val="tx1"/>
                </a:solidFill>
                <a:latin typeface="Tahoma" pitchFamily="34" charset="0"/>
              </a:rPr>
              <a:t>     </a:t>
            </a:r>
            <a:r>
              <a:rPr lang="ru-RU" altLang="ru-RU" sz="2000" b="0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91882" name="Rectangle 48"/>
          <p:cNvSpPr>
            <a:spLocks noChangeArrowheads="1"/>
          </p:cNvSpPr>
          <p:nvPr/>
        </p:nvSpPr>
        <p:spPr bwMode="auto">
          <a:xfrm>
            <a:off x="7712075" y="7824788"/>
            <a:ext cx="41338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3500" b="0">
                <a:solidFill>
                  <a:schemeClr val="tx1"/>
                </a:solidFill>
              </a:rPr>
              <a:t> </a:t>
            </a:r>
            <a:endParaRPr lang="ru-RU" altLang="ru-RU" sz="3200">
              <a:solidFill>
                <a:schemeClr val="tx1"/>
              </a:solidFill>
            </a:endParaRPr>
          </a:p>
        </p:txBody>
      </p:sp>
      <p:graphicFrame>
        <p:nvGraphicFramePr>
          <p:cNvPr id="291883" name="Диаграмма 9"/>
          <p:cNvGraphicFramePr>
            <a:graphicFrameLocks/>
          </p:cNvGraphicFramePr>
          <p:nvPr/>
        </p:nvGraphicFramePr>
        <p:xfrm>
          <a:off x="0" y="6300798"/>
          <a:ext cx="4757726" cy="2727315"/>
        </p:xfrm>
        <a:graphic>
          <a:graphicData uri="http://schemas.openxmlformats.org/presentationml/2006/ole">
            <p:oleObj spid="_x0000_s291883" name="Worksheet" r:id="rId4" imgW="2400367" imgH="1295527" progId="Excel.Sheet.8">
              <p:embed/>
            </p:oleObj>
          </a:graphicData>
        </a:graphic>
      </p:graphicFrame>
      <p:graphicFrame>
        <p:nvGraphicFramePr>
          <p:cNvPr id="291885" name="Диаграмма 11"/>
          <p:cNvGraphicFramePr>
            <a:graphicFrameLocks/>
          </p:cNvGraphicFramePr>
          <p:nvPr/>
        </p:nvGraphicFramePr>
        <p:xfrm>
          <a:off x="8085138" y="6154738"/>
          <a:ext cx="4586287" cy="2887662"/>
        </p:xfrm>
        <a:graphic>
          <a:graphicData uri="http://schemas.openxmlformats.org/presentationml/2006/ole">
            <p:oleObj spid="_x0000_s291885" name="Worksheet" r:id="rId5" imgW="2314592" imgH="1457366" progId="Excel.Sheet.8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28966" y="2064296"/>
            <a:ext cx="6853237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100" dirty="0">
                <a:solidFill>
                  <a:srgbClr val="0070C0"/>
                </a:solidFill>
                <a:latin typeface="Cambria" pitchFamily="18" charset="0"/>
              </a:rPr>
              <a:t>Финансирование подпрограммы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71788" y="5808663"/>
            <a:ext cx="7058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r>
              <a:rPr lang="ru-RU" sz="2100">
                <a:solidFill>
                  <a:srgbClr val="C00000"/>
                </a:solidFill>
                <a:latin typeface="Cambria" pitchFamily="18" charset="0"/>
              </a:rPr>
              <a:t>Показатели программы</a:t>
            </a:r>
          </a:p>
        </p:txBody>
      </p:sp>
      <p:graphicFrame>
        <p:nvGraphicFramePr>
          <p:cNvPr id="291886" name="Диаграмма 11"/>
          <p:cNvGraphicFramePr>
            <a:graphicFrameLocks/>
          </p:cNvGraphicFramePr>
          <p:nvPr/>
        </p:nvGraphicFramePr>
        <p:xfrm>
          <a:off x="4179888" y="6154738"/>
          <a:ext cx="4586287" cy="2974975"/>
        </p:xfrm>
        <a:graphic>
          <a:graphicData uri="http://schemas.openxmlformats.org/presentationml/2006/ole">
            <p:oleObj spid="_x0000_s291886" name="Worksheet" r:id="rId6" imgW="2314592" imgH="150491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44" cy="10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60240" y="228568"/>
            <a:ext cx="11017224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defTabSz="1279525"/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 Развитие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модернизация  жилищно-коммунального хозяйства и дорожного хозяйства, повышение энергетической эффективности в МО </a:t>
            </a:r>
            <a:r>
              <a:rPr lang="ru-RU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округ до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2021-2023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graphicFrame>
        <p:nvGraphicFramePr>
          <p:cNvPr id="292868" name="Диаграмма 2"/>
          <p:cNvGraphicFramePr>
            <a:graphicFrameLocks/>
          </p:cNvGraphicFramePr>
          <p:nvPr/>
        </p:nvGraphicFramePr>
        <p:xfrm>
          <a:off x="542884" y="2157394"/>
          <a:ext cx="6024563" cy="6831012"/>
        </p:xfrm>
        <a:graphic>
          <a:graphicData uri="http://schemas.openxmlformats.org/presentationml/2006/ole">
            <p:oleObj spid="_x0000_s292868" name="Worksheet" r:id="rId4" imgW="2857466" imgH="3238380" progId="Excel.Sheet.8">
              <p:embed/>
            </p:oleObj>
          </a:graphicData>
        </a:graphic>
      </p:graphicFrame>
      <p:graphicFrame>
        <p:nvGraphicFramePr>
          <p:cNvPr id="292869" name="Диаграмма 3"/>
          <p:cNvGraphicFramePr>
            <a:graphicFrameLocks/>
          </p:cNvGraphicFramePr>
          <p:nvPr/>
        </p:nvGraphicFramePr>
        <p:xfrm>
          <a:off x="6840538" y="2085957"/>
          <a:ext cx="5464175" cy="6786582"/>
        </p:xfrm>
        <a:graphic>
          <a:graphicData uri="http://schemas.openxmlformats.org/presentationml/2006/ole">
            <p:oleObj spid="_x0000_s292869" name="Worksheet" r:id="rId5" imgW="2781289" imgH="2829060" progId="Excel.Sheet.8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4038" y="1585890"/>
            <a:ext cx="544512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100" dirty="0">
                <a:solidFill>
                  <a:srgbClr val="C00000"/>
                </a:solidFill>
                <a:latin typeface="Cambria" pitchFamily="18" charset="0"/>
              </a:rPr>
              <a:t>Финансирование подпрограммы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99163" y="1585890"/>
            <a:ext cx="7056437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2100" dirty="0">
                <a:solidFill>
                  <a:srgbClr val="C00000"/>
                </a:solidFill>
                <a:latin typeface="Cambria" pitchFamily="18" charset="0"/>
              </a:rPr>
              <a:t>Показатели подпрограммы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0540" y="4585157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29" name="Picture 5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224336" cy="12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7" name="TextBox 1"/>
          <p:cNvGrpSpPr>
            <a:grpSpLocks/>
          </p:cNvGrpSpPr>
          <p:nvPr/>
        </p:nvGrpSpPr>
        <p:grpSpPr bwMode="auto">
          <a:xfrm>
            <a:off x="2151967" y="128588"/>
            <a:ext cx="10521046" cy="1031875"/>
            <a:chOff x="968" y="58"/>
            <a:chExt cx="4734" cy="464"/>
          </a:xfrm>
        </p:grpSpPr>
        <p:pic>
          <p:nvPicPr>
            <p:cNvPr id="212995" name="TextBox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1" y="58"/>
              <a:ext cx="4701" cy="464"/>
            </a:xfrm>
            <a:prstGeom prst="rect">
              <a:avLst/>
            </a:prstGeom>
            <a:noFill/>
          </p:spPr>
        </p:pic>
        <p:sp>
          <p:nvSpPr>
            <p:cNvPr id="212996" name="Text Box 4"/>
            <p:cNvSpPr txBox="1">
              <a:spLocks noChangeArrowheads="1"/>
            </p:cNvSpPr>
            <p:nvPr/>
          </p:nvSpPr>
          <p:spPr bwMode="auto">
            <a:xfrm>
              <a:off x="968" y="67"/>
              <a:ext cx="472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8016" tIns="64008" rIns="128016" bIns="64008">
              <a:spAutoFit/>
            </a:bodyPr>
            <a:lstStyle/>
            <a:p>
              <a:pPr defTabSz="1279525"/>
              <a:r>
                <a:rPr lang="ru-RU" altLang="ru-RU" sz="24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ОСНОВНЫЕ ЭТАПЫ ФОРМИРОВАНИЯ ПРОЕКТА БЮДЖЕТА МО КРАСНОУФИМСКИЙ  ОКРУГ:</a:t>
              </a:r>
            </a:p>
          </p:txBody>
        </p:sp>
      </p:grp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679700" y="1271588"/>
            <a:ext cx="9961563" cy="700087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717E8E"/>
              </a:gs>
              <a:gs pos="50000">
                <a:srgbClr val="A3B6CD"/>
              </a:gs>
              <a:gs pos="100000">
                <a:srgbClr val="C3D9F4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>
                <a:solidFill>
                  <a:srgbClr val="000000"/>
                </a:solidFill>
              </a:rPr>
              <a:t>Определение основных подходов к формированию бюджета МО Красноуфимский округ</a:t>
            </a:r>
          </a:p>
        </p:txBody>
      </p:sp>
      <p:grpSp>
        <p:nvGrpSpPr>
          <p:cNvPr id="4" name="Стрелка вправо 3"/>
          <p:cNvGrpSpPr>
            <a:grpSpLocks/>
          </p:cNvGrpSpPr>
          <p:nvPr/>
        </p:nvGrpSpPr>
        <p:grpSpPr bwMode="auto">
          <a:xfrm>
            <a:off x="265113" y="1211263"/>
            <a:ext cx="2474912" cy="801687"/>
            <a:chOff x="119" y="545"/>
            <a:chExt cx="1114" cy="361"/>
          </a:xfrm>
        </p:grpSpPr>
        <p:pic>
          <p:nvPicPr>
            <p:cNvPr id="212999" name="Стрелка вправо 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" y="545"/>
              <a:ext cx="1114" cy="361"/>
            </a:xfrm>
            <a:prstGeom prst="rect">
              <a:avLst/>
            </a:prstGeom>
            <a:noFill/>
          </p:spPr>
        </p:pic>
        <p:sp>
          <p:nvSpPr>
            <p:cNvPr id="213000" name="Text Box 8"/>
            <p:cNvSpPr txBox="1">
              <a:spLocks noChangeArrowheads="1"/>
            </p:cNvSpPr>
            <p:nvPr/>
          </p:nvSpPr>
          <p:spPr bwMode="auto">
            <a:xfrm>
              <a:off x="138" y="649"/>
              <a:ext cx="99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Июнь</a:t>
              </a:r>
            </a:p>
          </p:txBody>
        </p:sp>
      </p:grpSp>
      <p:grpSp>
        <p:nvGrpSpPr>
          <p:cNvPr id="10" name="Стрелка вправо 9"/>
          <p:cNvGrpSpPr>
            <a:grpSpLocks/>
          </p:cNvGrpSpPr>
          <p:nvPr/>
        </p:nvGrpSpPr>
        <p:grpSpPr bwMode="auto">
          <a:xfrm>
            <a:off x="265113" y="1971675"/>
            <a:ext cx="2474912" cy="811213"/>
            <a:chOff x="119" y="887"/>
            <a:chExt cx="1114" cy="365"/>
          </a:xfrm>
        </p:grpSpPr>
        <p:pic>
          <p:nvPicPr>
            <p:cNvPr id="213002" name="Стрелка вправо 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9" y="887"/>
              <a:ext cx="1114" cy="365"/>
            </a:xfrm>
            <a:prstGeom prst="rect">
              <a:avLst/>
            </a:prstGeom>
            <a:noFill/>
          </p:spPr>
        </p:pic>
        <p:sp>
          <p:nvSpPr>
            <p:cNvPr id="213003" name="Text Box 11"/>
            <p:cNvSpPr txBox="1">
              <a:spLocks noChangeArrowheads="1"/>
            </p:cNvSpPr>
            <p:nvPr/>
          </p:nvSpPr>
          <p:spPr bwMode="auto">
            <a:xfrm>
              <a:off x="138" y="993"/>
              <a:ext cx="99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Июль</a:t>
              </a:r>
            </a:p>
          </p:txBody>
        </p:sp>
      </p:grp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693988" y="2120900"/>
            <a:ext cx="9972675" cy="511175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7D866B"/>
              </a:gs>
              <a:gs pos="50000">
                <a:srgbClr val="B5C29B"/>
              </a:gs>
              <a:gs pos="100000">
                <a:srgbClr val="D8E7BA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>
                <a:solidFill>
                  <a:schemeClr val="tx1"/>
                </a:solidFill>
              </a:rPr>
              <a:t>Представление главными администраторами доходов бюджета  прогноза администрируемых ими поступлений </a:t>
            </a:r>
          </a:p>
        </p:txBody>
      </p:sp>
      <p:grpSp>
        <p:nvGrpSpPr>
          <p:cNvPr id="12" name="Стрелка вправо 11"/>
          <p:cNvGrpSpPr>
            <a:grpSpLocks/>
          </p:cNvGrpSpPr>
          <p:nvPr/>
        </p:nvGrpSpPr>
        <p:grpSpPr bwMode="auto">
          <a:xfrm>
            <a:off x="222250" y="2746375"/>
            <a:ext cx="2466975" cy="811213"/>
            <a:chOff x="100" y="1236"/>
            <a:chExt cx="1110" cy="365"/>
          </a:xfrm>
        </p:grpSpPr>
        <p:pic>
          <p:nvPicPr>
            <p:cNvPr id="213006" name="Стрелка вправо 1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" y="1236"/>
              <a:ext cx="1110" cy="365"/>
            </a:xfrm>
            <a:prstGeom prst="rect">
              <a:avLst/>
            </a:prstGeom>
            <a:noFill/>
          </p:spPr>
        </p:pic>
        <p:sp>
          <p:nvSpPr>
            <p:cNvPr id="213007" name="Text Box 15"/>
            <p:cNvSpPr txBox="1">
              <a:spLocks noChangeArrowheads="1"/>
            </p:cNvSpPr>
            <p:nvPr/>
          </p:nvSpPr>
          <p:spPr bwMode="auto">
            <a:xfrm>
              <a:off x="116" y="1342"/>
              <a:ext cx="998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 dirty="0">
                  <a:solidFill>
                    <a:schemeClr val="tx1"/>
                  </a:solidFill>
                </a:rPr>
                <a:t>Июль</a:t>
              </a:r>
            </a:p>
          </p:txBody>
        </p:sp>
      </p:grp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646363" y="2751138"/>
            <a:ext cx="9971087" cy="698500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967B65"/>
              </a:gs>
              <a:gs pos="50000">
                <a:srgbClr val="D8B293"/>
              </a:gs>
              <a:gs pos="100000">
                <a:srgbClr val="FFD4B0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>
                <a:solidFill>
                  <a:srgbClr val="000000"/>
                </a:solidFill>
              </a:rPr>
              <a:t>Разработка показателей прогноза социально-экономического развития  МО Красноуфимский округ</a:t>
            </a:r>
          </a:p>
        </p:txBody>
      </p:sp>
      <p:grpSp>
        <p:nvGrpSpPr>
          <p:cNvPr id="16" name="Стрелка вправо 15"/>
          <p:cNvGrpSpPr>
            <a:grpSpLocks/>
          </p:cNvGrpSpPr>
          <p:nvPr/>
        </p:nvGrpSpPr>
        <p:grpSpPr bwMode="auto">
          <a:xfrm>
            <a:off x="222250" y="3432175"/>
            <a:ext cx="2543175" cy="1636713"/>
            <a:chOff x="100" y="1544"/>
            <a:chExt cx="1144" cy="737"/>
          </a:xfrm>
        </p:grpSpPr>
        <p:pic>
          <p:nvPicPr>
            <p:cNvPr id="213010" name="Стрелка вправо 1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" y="1544"/>
              <a:ext cx="1144" cy="737"/>
            </a:xfrm>
            <a:prstGeom prst="rect">
              <a:avLst/>
            </a:prstGeom>
            <a:noFill/>
          </p:spPr>
        </p:pic>
        <p:sp>
          <p:nvSpPr>
            <p:cNvPr id="213011" name="Text Box 19"/>
            <p:cNvSpPr txBox="1">
              <a:spLocks noChangeArrowheads="1"/>
            </p:cNvSpPr>
            <p:nvPr/>
          </p:nvSpPr>
          <p:spPr bwMode="auto">
            <a:xfrm>
              <a:off x="116" y="1741"/>
              <a:ext cx="937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Август-сентябрь</a:t>
              </a:r>
            </a:p>
          </p:txBody>
        </p:sp>
      </p:grp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2635250" y="3490913"/>
            <a:ext cx="9971088" cy="1309687"/>
          </a:xfrm>
          <a:prstGeom prst="roundRect">
            <a:avLst>
              <a:gd name="adj" fmla="val 22412"/>
            </a:avLst>
          </a:prstGeom>
          <a:gradFill rotWithShape="1">
            <a:gsLst>
              <a:gs pos="0">
                <a:srgbClr val="F38AC7"/>
              </a:gs>
              <a:gs pos="50000">
                <a:srgbClr val="F5B9DB"/>
              </a:gs>
              <a:gs pos="100000">
                <a:srgbClr val="FADDED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endParaRPr lang="ru-RU" b="0" dirty="0">
              <a:solidFill>
                <a:srgbClr val="000000"/>
              </a:solidFill>
            </a:endParaRPr>
          </a:p>
          <a:p>
            <a:pPr algn="just" defTabSz="1279525"/>
            <a:r>
              <a:rPr lang="ru-RU" sz="1800" b="0" dirty="0">
                <a:solidFill>
                  <a:schemeClr val="tx1"/>
                </a:solidFill>
              </a:rPr>
              <a:t>Работа органов местного самоуправления, Финансового отдела и структурных подразделений администрации по представлению прогнозных объемов денежных средств, необходимых</a:t>
            </a:r>
            <a:r>
              <a:rPr lang="ru-RU" altLang="ru-RU" sz="1800" b="0" dirty="0">
                <a:solidFill>
                  <a:schemeClr val="tx1"/>
                </a:solidFill>
              </a:rPr>
              <a:t> для финансового обеспечения задач и функций местного самоуправления, с </a:t>
            </a:r>
            <a:r>
              <a:rPr lang="ru-RU" sz="1800" b="0" dirty="0">
                <a:solidFill>
                  <a:schemeClr val="tx1"/>
                </a:solidFill>
              </a:rPr>
              <a:t> расчетами и обоснованиями на </a:t>
            </a:r>
            <a:r>
              <a:rPr lang="ru-RU" sz="1800" b="0" dirty="0" smtClean="0">
                <a:solidFill>
                  <a:schemeClr val="tx1"/>
                </a:solidFill>
              </a:rPr>
              <a:t>очередной финансовый </a:t>
            </a:r>
            <a:r>
              <a:rPr lang="ru-RU" sz="1800" b="0" dirty="0">
                <a:solidFill>
                  <a:schemeClr val="tx1"/>
                </a:solidFill>
              </a:rPr>
              <a:t>год и плановый период 	</a:t>
            </a:r>
          </a:p>
          <a:p>
            <a:pPr algn="just" defTabSz="1279525"/>
            <a:r>
              <a:rPr lang="ru-RU" b="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8" name="Стрелка вправо 17"/>
          <p:cNvGrpSpPr>
            <a:grpSpLocks/>
          </p:cNvGrpSpPr>
          <p:nvPr/>
        </p:nvGrpSpPr>
        <p:grpSpPr bwMode="auto">
          <a:xfrm>
            <a:off x="222250" y="4940300"/>
            <a:ext cx="2543175" cy="1033463"/>
            <a:chOff x="100" y="2223"/>
            <a:chExt cx="1144" cy="465"/>
          </a:xfrm>
        </p:grpSpPr>
        <p:pic>
          <p:nvPicPr>
            <p:cNvPr id="213014" name="Стрелка вправо 1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0" y="2223"/>
              <a:ext cx="1144" cy="465"/>
            </a:xfrm>
            <a:prstGeom prst="rect">
              <a:avLst/>
            </a:prstGeom>
            <a:noFill/>
          </p:spPr>
        </p:pic>
        <p:sp>
          <p:nvSpPr>
            <p:cNvPr id="213015" name="Text Box 23"/>
            <p:cNvSpPr txBox="1">
              <a:spLocks noChangeArrowheads="1"/>
            </p:cNvSpPr>
            <p:nvPr/>
          </p:nvSpPr>
          <p:spPr bwMode="auto">
            <a:xfrm>
              <a:off x="116" y="2352"/>
              <a:ext cx="100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Октябрь</a:t>
              </a:r>
            </a:p>
          </p:txBody>
        </p:sp>
      </p:grp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2717800" y="4900613"/>
            <a:ext cx="9971088" cy="1109662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just" defTabSz="1279525"/>
            <a:r>
              <a:rPr lang="ru-RU" sz="2000" b="0" dirty="0">
                <a:solidFill>
                  <a:srgbClr val="000000"/>
                </a:solidFill>
              </a:rPr>
              <a:t>Рассмотрение Финансовым отделом расчетов и обоснований, представленных главными распорядителями средств на </a:t>
            </a:r>
            <a:r>
              <a:rPr lang="ru-RU" sz="2000" b="0" dirty="0" smtClean="0">
                <a:solidFill>
                  <a:srgbClr val="000000"/>
                </a:solidFill>
              </a:rPr>
              <a:t>очередной финансовый год и плановый период. </a:t>
            </a:r>
            <a:r>
              <a:rPr lang="ru-RU" sz="2000" b="0" dirty="0">
                <a:solidFill>
                  <a:srgbClr val="000000"/>
                </a:solidFill>
              </a:rPr>
              <a:t>Работа согласительной комиссии по урегулированию разногласий по представленным материалам</a:t>
            </a:r>
          </a:p>
        </p:txBody>
      </p:sp>
      <p:grpSp>
        <p:nvGrpSpPr>
          <p:cNvPr id="20" name="Стрелка вправо 19"/>
          <p:cNvGrpSpPr>
            <a:grpSpLocks/>
          </p:cNvGrpSpPr>
          <p:nvPr/>
        </p:nvGrpSpPr>
        <p:grpSpPr bwMode="auto">
          <a:xfrm>
            <a:off x="222250" y="6051550"/>
            <a:ext cx="2466975" cy="1031875"/>
            <a:chOff x="100" y="2723"/>
            <a:chExt cx="1110" cy="464"/>
          </a:xfrm>
        </p:grpSpPr>
        <p:pic>
          <p:nvPicPr>
            <p:cNvPr id="213018" name="Стрелка вправо 1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" y="2723"/>
              <a:ext cx="1110" cy="464"/>
            </a:xfrm>
            <a:prstGeom prst="rect">
              <a:avLst/>
            </a:prstGeom>
            <a:noFill/>
          </p:spPr>
        </p:pic>
        <p:sp>
          <p:nvSpPr>
            <p:cNvPr id="213019" name="Text Box 27"/>
            <p:cNvSpPr txBox="1">
              <a:spLocks noChangeArrowheads="1"/>
            </p:cNvSpPr>
            <p:nvPr/>
          </p:nvSpPr>
          <p:spPr bwMode="auto">
            <a:xfrm>
              <a:off x="116" y="2852"/>
              <a:ext cx="97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Ноябрь</a:t>
              </a:r>
            </a:p>
          </p:txBody>
        </p:sp>
      </p:grp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2665413" y="6111875"/>
            <a:ext cx="9969500" cy="1006475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 dirty="0">
                <a:solidFill>
                  <a:srgbClr val="000000"/>
                </a:solidFill>
              </a:rPr>
              <a:t>Формирование Финансовым отделом проекта решения МО </a:t>
            </a:r>
            <a:r>
              <a:rPr lang="ru-RU" sz="2000" b="0" dirty="0" err="1">
                <a:solidFill>
                  <a:srgbClr val="000000"/>
                </a:solidFill>
              </a:rPr>
              <a:t>Красноуфимский</a:t>
            </a:r>
            <a:r>
              <a:rPr lang="ru-RU" sz="2000" b="0" dirty="0">
                <a:solidFill>
                  <a:srgbClr val="000000"/>
                </a:solidFill>
              </a:rPr>
              <a:t> округ «О бюджете МО </a:t>
            </a:r>
            <a:r>
              <a:rPr lang="ru-RU" sz="2000" b="0" dirty="0" err="1">
                <a:solidFill>
                  <a:srgbClr val="000000"/>
                </a:solidFill>
              </a:rPr>
              <a:t>Красноуфимский</a:t>
            </a:r>
            <a:r>
              <a:rPr lang="ru-RU" sz="2000" b="0" dirty="0">
                <a:solidFill>
                  <a:srgbClr val="000000"/>
                </a:solidFill>
              </a:rPr>
              <a:t> округ на </a:t>
            </a:r>
            <a:r>
              <a:rPr lang="ru-RU" sz="2000" b="0" dirty="0" smtClean="0">
                <a:solidFill>
                  <a:srgbClr val="000000"/>
                </a:solidFill>
              </a:rPr>
              <a:t>очередной финансовый год </a:t>
            </a:r>
            <a:r>
              <a:rPr lang="ru-RU" sz="2000" b="0" dirty="0">
                <a:solidFill>
                  <a:srgbClr val="000000"/>
                </a:solidFill>
              </a:rPr>
              <a:t>и плановый </a:t>
            </a:r>
            <a:r>
              <a:rPr lang="ru-RU" sz="2000" b="0" dirty="0" smtClean="0">
                <a:solidFill>
                  <a:srgbClr val="000000"/>
                </a:solidFill>
              </a:rPr>
              <a:t>период»</a:t>
            </a:r>
            <a:endParaRPr lang="ru-RU" sz="2000" b="0" dirty="0">
              <a:solidFill>
                <a:srgbClr val="000000"/>
              </a:solidFill>
            </a:endParaRPr>
          </a:p>
        </p:txBody>
      </p:sp>
      <p:grpSp>
        <p:nvGrpSpPr>
          <p:cNvPr id="22" name="Стрелка вправо 21"/>
          <p:cNvGrpSpPr>
            <a:grpSpLocks/>
          </p:cNvGrpSpPr>
          <p:nvPr/>
        </p:nvGrpSpPr>
        <p:grpSpPr bwMode="auto">
          <a:xfrm>
            <a:off x="231775" y="8466138"/>
            <a:ext cx="2473325" cy="939800"/>
            <a:chOff x="104" y="3809"/>
            <a:chExt cx="1113" cy="423"/>
          </a:xfrm>
        </p:grpSpPr>
        <p:pic>
          <p:nvPicPr>
            <p:cNvPr id="213022" name="Стрелка вправо 2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4" y="3809"/>
              <a:ext cx="1113" cy="423"/>
            </a:xfrm>
            <a:prstGeom prst="rect">
              <a:avLst/>
            </a:prstGeom>
            <a:noFill/>
          </p:spPr>
        </p:pic>
        <p:sp>
          <p:nvSpPr>
            <p:cNvPr id="213023" name="Text Box 31"/>
            <p:cNvSpPr txBox="1">
              <a:spLocks noChangeArrowheads="1"/>
            </p:cNvSpPr>
            <p:nvPr/>
          </p:nvSpPr>
          <p:spPr bwMode="auto">
            <a:xfrm>
              <a:off x="121" y="3929"/>
              <a:ext cx="98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Декабрь</a:t>
              </a:r>
            </a:p>
          </p:txBody>
        </p:sp>
      </p:grpSp>
      <p:sp>
        <p:nvSpPr>
          <p:cNvPr id="23" name="Скругленный прямоугольник 22"/>
          <p:cNvSpPr>
            <a:spLocks noChangeArrowheads="1"/>
          </p:cNvSpPr>
          <p:nvPr/>
        </p:nvSpPr>
        <p:spPr bwMode="auto">
          <a:xfrm>
            <a:off x="2635250" y="7221538"/>
            <a:ext cx="9971088" cy="1108075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8080FF"/>
              </a:gs>
              <a:gs pos="50000">
                <a:srgbClr val="B3B3FF"/>
              </a:gs>
              <a:gs pos="100000">
                <a:srgbClr val="DADAFF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 dirty="0">
                <a:solidFill>
                  <a:srgbClr val="000000"/>
                </a:solidFill>
              </a:rPr>
              <a:t>Проведение публичных слушаний по проекту бюджета МО </a:t>
            </a:r>
            <a:r>
              <a:rPr lang="ru-RU" sz="2000" b="0" dirty="0" err="1">
                <a:solidFill>
                  <a:srgbClr val="000000"/>
                </a:solidFill>
              </a:rPr>
              <a:t>Красноуфимский</a:t>
            </a:r>
            <a:r>
              <a:rPr lang="ru-RU" sz="2000" b="0" dirty="0">
                <a:solidFill>
                  <a:srgbClr val="000000"/>
                </a:solidFill>
              </a:rPr>
              <a:t> округ на </a:t>
            </a:r>
            <a:r>
              <a:rPr lang="ru-RU" sz="2000" b="0" dirty="0" smtClean="0">
                <a:solidFill>
                  <a:srgbClr val="000000"/>
                </a:solidFill>
              </a:rPr>
              <a:t>очередной финансовый год </a:t>
            </a:r>
            <a:r>
              <a:rPr lang="ru-RU" sz="2000" b="0" dirty="0">
                <a:solidFill>
                  <a:srgbClr val="000000"/>
                </a:solidFill>
              </a:rPr>
              <a:t>и плановый период </a:t>
            </a:r>
            <a:r>
              <a:rPr lang="ru-RU" sz="2000" b="0" dirty="0" smtClean="0">
                <a:solidFill>
                  <a:srgbClr val="000000"/>
                </a:solidFill>
              </a:rPr>
              <a:t> </a:t>
            </a:r>
            <a:r>
              <a:rPr lang="ru-RU" sz="2000" b="0" dirty="0">
                <a:solidFill>
                  <a:srgbClr val="000000"/>
                </a:solidFill>
              </a:rPr>
              <a:t>с участием граждан городского  округа</a:t>
            </a:r>
          </a:p>
        </p:txBody>
      </p:sp>
      <p:grpSp>
        <p:nvGrpSpPr>
          <p:cNvPr id="24" name="Стрелка вправо 23"/>
          <p:cNvGrpSpPr>
            <a:grpSpLocks/>
          </p:cNvGrpSpPr>
          <p:nvPr/>
        </p:nvGrpSpPr>
        <p:grpSpPr bwMode="auto">
          <a:xfrm>
            <a:off x="171450" y="7254875"/>
            <a:ext cx="2473325" cy="1039813"/>
            <a:chOff x="77" y="3264"/>
            <a:chExt cx="1113" cy="468"/>
          </a:xfrm>
        </p:grpSpPr>
        <p:pic>
          <p:nvPicPr>
            <p:cNvPr id="213026" name="Стрелка вправо 23"/>
            <p:cNvPicPr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7" y="3264"/>
              <a:ext cx="1113" cy="468"/>
            </a:xfrm>
            <a:prstGeom prst="rect">
              <a:avLst/>
            </a:prstGeom>
            <a:noFill/>
          </p:spPr>
        </p:pic>
        <p:sp>
          <p:nvSpPr>
            <p:cNvPr id="213027" name="Text Box 35"/>
            <p:cNvSpPr txBox="1">
              <a:spLocks noChangeArrowheads="1"/>
            </p:cNvSpPr>
            <p:nvPr/>
          </p:nvSpPr>
          <p:spPr bwMode="auto">
            <a:xfrm>
              <a:off x="95" y="3396"/>
              <a:ext cx="97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 anchor="ctr"/>
            <a:lstStyle/>
            <a:p>
              <a:pPr defTabSz="1279525"/>
              <a:r>
                <a:rPr lang="ru-RU" b="0">
                  <a:solidFill>
                    <a:srgbClr val="000000"/>
                  </a:solidFill>
                </a:rPr>
                <a:t>Ноябрь</a:t>
              </a:r>
            </a:p>
          </p:txBody>
        </p:sp>
      </p:grp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2693988" y="8435975"/>
            <a:ext cx="9972675" cy="1003300"/>
          </a:xfrm>
          <a:prstGeom prst="roundRect">
            <a:avLst>
              <a:gd name="adj" fmla="val 2672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algn="l" defTabSz="1279525"/>
            <a:r>
              <a:rPr lang="ru-RU" sz="2000" b="0" dirty="0">
                <a:solidFill>
                  <a:srgbClr val="000000"/>
                </a:solidFill>
              </a:rPr>
              <a:t>Утверждение депутатами МО </a:t>
            </a:r>
            <a:r>
              <a:rPr lang="ru-RU" sz="2000" b="0" dirty="0" err="1">
                <a:solidFill>
                  <a:srgbClr val="000000"/>
                </a:solidFill>
              </a:rPr>
              <a:t>Красноуфимский</a:t>
            </a:r>
            <a:r>
              <a:rPr lang="ru-RU" sz="2000" b="0" dirty="0">
                <a:solidFill>
                  <a:srgbClr val="000000"/>
                </a:solidFill>
              </a:rPr>
              <a:t> округ проекта решения о бюджете МО </a:t>
            </a:r>
            <a:r>
              <a:rPr lang="ru-RU" sz="2000" b="0" dirty="0" err="1">
                <a:solidFill>
                  <a:srgbClr val="000000"/>
                </a:solidFill>
              </a:rPr>
              <a:t>Красноуфимский</a:t>
            </a:r>
            <a:r>
              <a:rPr lang="ru-RU" sz="2000" b="0" dirty="0">
                <a:solidFill>
                  <a:srgbClr val="000000"/>
                </a:solidFill>
              </a:rPr>
              <a:t> округ на </a:t>
            </a:r>
            <a:r>
              <a:rPr lang="ru-RU" sz="2000" b="0" dirty="0" smtClean="0">
                <a:solidFill>
                  <a:srgbClr val="000000"/>
                </a:solidFill>
              </a:rPr>
              <a:t>очередной финансовый </a:t>
            </a:r>
            <a:r>
              <a:rPr lang="ru-RU" sz="2000" b="0" dirty="0">
                <a:solidFill>
                  <a:srgbClr val="000000"/>
                </a:solidFill>
              </a:rPr>
              <a:t>год и плановый период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1952594" cy="11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971644" y="0"/>
            <a:ext cx="10829956" cy="21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 eaLnBrk="0" hangingPunct="0"/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на муниципальную программу </a:t>
            </a:r>
          </a:p>
          <a:p>
            <a:pPr defTabSz="1279525" eaLnBrk="0" hangingPunct="0"/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«Развитие системы образования в муниципальном образования в МО </a:t>
            </a:r>
            <a:r>
              <a:rPr lang="ru-RU" altLang="ru-RU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округ до </a:t>
            </a:r>
            <a:r>
              <a:rPr lang="ru-RU" alt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alt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defTabSz="1279525" eaLnBrk="0" hangingPunct="0"/>
            <a:r>
              <a:rPr lang="ru-RU" alt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2017-2023 </a:t>
            </a:r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годы</a:t>
            </a:r>
            <a:r>
              <a:rPr lang="ru-RU" alt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31" name="AutoShape 109"/>
          <p:cNvSpPr>
            <a:spLocks noChangeArrowheads="1"/>
          </p:cNvSpPr>
          <p:nvPr/>
        </p:nvSpPr>
        <p:spPr bwMode="gray">
          <a:xfrm>
            <a:off x="856184" y="6960840"/>
            <a:ext cx="4257120" cy="1789470"/>
          </a:xfrm>
          <a:prstGeom prst="chevron">
            <a:avLst>
              <a:gd name="adj" fmla="val 0"/>
            </a:avLst>
          </a:prstGeom>
          <a:solidFill>
            <a:srgbClr val="E69886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128016" tIns="64008" rIns="128016" bIns="64008" anchor="ctr"/>
          <a:lstStyle/>
          <a:p>
            <a:pPr defTabSz="1279525"/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</a:rPr>
              <a:t>33 дошкольные учреждения, 26 общеобразовательных учреждений, 1 учреждение дополнительного образования, 1 загородный лагерь</a:t>
            </a:r>
            <a:endParaRPr 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AutoShape 110"/>
          <p:cNvSpPr>
            <a:spLocks noChangeArrowheads="1"/>
          </p:cNvSpPr>
          <p:nvPr/>
        </p:nvSpPr>
        <p:spPr bwMode="gray">
          <a:xfrm>
            <a:off x="8258188" y="6888832"/>
            <a:ext cx="3643338" cy="1718602"/>
          </a:xfrm>
          <a:prstGeom prst="chevron">
            <a:avLst>
              <a:gd name="adj" fmla="val 0"/>
            </a:avLst>
          </a:prstGeom>
          <a:solidFill>
            <a:srgbClr val="E69886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128016" tIns="64008" rIns="128016" bIns="64008" anchor="ctr"/>
          <a:lstStyle/>
          <a:p>
            <a:pPr defTabSz="1279525"/>
            <a:endParaRPr lang="ru-RU" sz="15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4" name="AutoShape 112"/>
          <p:cNvSpPr>
            <a:spLocks noChangeArrowheads="1"/>
          </p:cNvSpPr>
          <p:nvPr/>
        </p:nvSpPr>
        <p:spPr bwMode="gray">
          <a:xfrm>
            <a:off x="1000200" y="5448672"/>
            <a:ext cx="3888432" cy="1224136"/>
          </a:xfrm>
          <a:prstGeom prst="roundRect">
            <a:avLst>
              <a:gd name="adj" fmla="val 50000"/>
            </a:avLst>
          </a:prstGeom>
          <a:solidFill>
            <a:srgbClr val="BCB1E1"/>
          </a:soli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128016" tIns="64008" rIns="128016" bIns="64008" anchor="ctr"/>
          <a:lstStyle/>
          <a:p>
            <a:pPr defTabSz="1279525"/>
            <a:r>
              <a:rPr lang="ru-RU" sz="1700" b="0" dirty="0">
                <a:solidFill>
                  <a:schemeClr val="tx1"/>
                </a:solidFill>
                <a:latin typeface="Calibri" pitchFamily="34" charset="0"/>
              </a:rPr>
              <a:t>Сеть</a:t>
            </a:r>
          </a:p>
          <a:p>
            <a:pPr defTabSz="1279525"/>
            <a:r>
              <a:rPr lang="ru-RU" sz="1700" b="0" dirty="0">
                <a:solidFill>
                  <a:schemeClr val="tx1"/>
                </a:solidFill>
                <a:latin typeface="Calibri" pitchFamily="34" charset="0"/>
              </a:rPr>
              <a:t>учреждений</a:t>
            </a:r>
            <a:endParaRPr lang="en-US" sz="1700" b="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gray">
          <a:xfrm>
            <a:off x="8618538" y="5448672"/>
            <a:ext cx="3068674" cy="1152128"/>
          </a:xfrm>
          <a:prstGeom prst="roundRect">
            <a:avLst>
              <a:gd name="adj" fmla="val 50000"/>
            </a:avLst>
          </a:prstGeom>
          <a:solidFill>
            <a:srgbClr val="B6B9E4"/>
          </a:soli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128016" tIns="64008" rIns="128016" bIns="64008" anchor="ctr"/>
          <a:lstStyle/>
          <a:p>
            <a:pPr defTabSz="1279525"/>
            <a:r>
              <a:rPr lang="ru-RU" sz="1700" b="0" dirty="0">
                <a:solidFill>
                  <a:schemeClr val="tx1"/>
                </a:solidFill>
                <a:latin typeface="Calibri" pitchFamily="34" charset="0"/>
              </a:rPr>
              <a:t>Педагогический</a:t>
            </a:r>
          </a:p>
          <a:p>
            <a:pPr defTabSz="1279525"/>
            <a:r>
              <a:rPr lang="ru-RU" sz="1700" b="0" dirty="0">
                <a:solidFill>
                  <a:schemeClr val="tx1"/>
                </a:solidFill>
                <a:latin typeface="Calibri" pitchFamily="34" charset="0"/>
              </a:rPr>
              <a:t>персонал</a:t>
            </a:r>
            <a:endParaRPr lang="en-US" sz="1700" b="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293898" name="Text Box 119"/>
          <p:cNvSpPr txBox="1">
            <a:spLocks noChangeArrowheads="1"/>
          </p:cNvSpPr>
          <p:nvPr/>
        </p:nvSpPr>
        <p:spPr bwMode="auto">
          <a:xfrm>
            <a:off x="9685338" y="6311900"/>
            <a:ext cx="334962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10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n-US" altLang="ru-RU" sz="21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3899" name="Text Box 120"/>
          <p:cNvSpPr txBox="1">
            <a:spLocks noChangeArrowheads="1"/>
          </p:cNvSpPr>
          <p:nvPr/>
        </p:nvSpPr>
        <p:spPr bwMode="auto">
          <a:xfrm>
            <a:off x="8921080" y="7320880"/>
            <a:ext cx="2304255" cy="45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100" dirty="0" smtClean="0">
                <a:solidFill>
                  <a:schemeClr val="tx1"/>
                </a:solidFill>
                <a:latin typeface="Tahoma" pitchFamily="34" charset="0"/>
              </a:rPr>
              <a:t>682 </a:t>
            </a:r>
            <a:endParaRPr lang="ru-RU" altLang="ru-RU" sz="21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3900" name="Text Box 121"/>
          <p:cNvSpPr txBox="1">
            <a:spLocks noChangeArrowheads="1"/>
          </p:cNvSpPr>
          <p:nvPr/>
        </p:nvSpPr>
        <p:spPr bwMode="auto">
          <a:xfrm>
            <a:off x="9686925" y="7623175"/>
            <a:ext cx="334963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10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n-US" altLang="ru-RU" sz="21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8" name="AutoShape 124"/>
          <p:cNvSpPr>
            <a:spLocks noChangeArrowheads="1"/>
          </p:cNvSpPr>
          <p:nvPr/>
        </p:nvSpPr>
        <p:spPr bwMode="gray">
          <a:xfrm>
            <a:off x="5320679" y="6960840"/>
            <a:ext cx="2824783" cy="1512168"/>
          </a:xfrm>
          <a:prstGeom prst="roundRect">
            <a:avLst>
              <a:gd name="adj" fmla="val 50000"/>
            </a:avLst>
          </a:prstGeom>
          <a:solidFill>
            <a:srgbClr val="B6B9E4"/>
          </a:solidFill>
          <a:ln w="3175" algn="ctr">
            <a:solidFill>
              <a:schemeClr val="bg1"/>
            </a:solidFill>
            <a:round/>
            <a:headEnd/>
            <a:tailEnd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  <p:txBody>
          <a:bodyPr lIns="128016" tIns="64008" rIns="128016" bIns="64008" anchor="ctr"/>
          <a:lstStyle/>
          <a:p>
            <a:pPr defTabSz="1279525"/>
            <a:r>
              <a:rPr lang="ru-RU" sz="1700" b="0" dirty="0">
                <a:solidFill>
                  <a:srgbClr val="333399"/>
                </a:solidFill>
                <a:latin typeface="Calibri" pitchFamily="34" charset="0"/>
              </a:rPr>
              <a:t>ВСЕГО</a:t>
            </a:r>
          </a:p>
          <a:p>
            <a:pPr defTabSz="1279525"/>
            <a:r>
              <a:rPr lang="ru-RU" sz="1700" b="0" dirty="0">
                <a:solidFill>
                  <a:srgbClr val="333399"/>
                </a:solidFill>
                <a:latin typeface="Calibri" pitchFamily="34" charset="0"/>
              </a:rPr>
              <a:t>около </a:t>
            </a:r>
            <a:r>
              <a:rPr lang="ru-RU" sz="1700" b="0" dirty="0" smtClean="0">
                <a:solidFill>
                  <a:srgbClr val="333399"/>
                </a:solidFill>
                <a:latin typeface="Calibri" pitchFamily="34" charset="0"/>
              </a:rPr>
              <a:t>                                       4  271 воспитанников и обучающихся</a:t>
            </a:r>
            <a:endParaRPr lang="en-US" sz="1700" b="0" dirty="0">
              <a:solidFill>
                <a:srgbClr val="333399"/>
              </a:solidFill>
              <a:latin typeface="Gill Sans MT" pitchFamily="34" charset="0"/>
            </a:endParaRPr>
          </a:p>
        </p:txBody>
      </p:sp>
      <p:graphicFrame>
        <p:nvGraphicFramePr>
          <p:cNvPr id="293903" name="Диаграмма 48"/>
          <p:cNvGraphicFramePr>
            <a:graphicFrameLocks/>
          </p:cNvGraphicFramePr>
          <p:nvPr/>
        </p:nvGraphicFramePr>
        <p:xfrm>
          <a:off x="1790700" y="2571750"/>
          <a:ext cx="10267950" cy="2952750"/>
        </p:xfrm>
        <a:graphic>
          <a:graphicData uri="http://schemas.openxmlformats.org/presentationml/2006/ole">
            <p:oleObj spid="_x0000_s293903" name="Worksheet" r:id="rId5" imgW="4038487" imgH="116208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0"/>
            <a:ext cx="1881156" cy="108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12169" y="201612"/>
            <a:ext cx="11809312" cy="81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 eaLnBrk="0" hangingPunct="0"/>
            <a:r>
              <a:rPr lang="ru-RU" alt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 достижения результатов </a:t>
            </a:r>
            <a:r>
              <a:rPr lang="ru-RU" alt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      нового </a:t>
            </a:r>
            <a:r>
              <a:rPr lang="ru-RU" alt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качества образования</a:t>
            </a:r>
          </a:p>
        </p:txBody>
      </p:sp>
      <p:sp>
        <p:nvSpPr>
          <p:cNvPr id="295940" name="Номер слайда 36"/>
          <p:cNvSpPr txBox="1">
            <a:spLocks noGrp="1"/>
          </p:cNvSpPr>
          <p:nvPr/>
        </p:nvSpPr>
        <p:spPr bwMode="auto">
          <a:xfrm>
            <a:off x="9783763" y="9134475"/>
            <a:ext cx="29860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l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700" b="0">
              <a:solidFill>
                <a:schemeClr val="tx2"/>
              </a:solidFill>
              <a:latin typeface="Tahoma" pitchFamily="34" charset="0"/>
            </a:endParaRPr>
          </a:p>
          <a:p>
            <a:pPr algn="l"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2700" b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white">
          <a:xfrm>
            <a:off x="1504256" y="1200200"/>
            <a:ext cx="7057132" cy="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l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800" b="0" dirty="0">
                <a:solidFill>
                  <a:srgbClr val="CC3300"/>
                </a:solidFill>
                <a:latin typeface="Tahoma" pitchFamily="34" charset="0"/>
              </a:rPr>
              <a:t> </a:t>
            </a:r>
            <a:r>
              <a:rPr lang="ru-RU" sz="3800" b="0" dirty="0">
                <a:solidFill>
                  <a:srgbClr val="CC3300"/>
                </a:solidFill>
                <a:latin typeface="Tahoma" pitchFamily="34" charset="0"/>
              </a:rPr>
              <a:t>Дошкольное образование</a:t>
            </a:r>
            <a:endParaRPr lang="en-US" sz="3800" b="0" dirty="0">
              <a:solidFill>
                <a:srgbClr val="CC3300"/>
              </a:solidFill>
              <a:latin typeface="Tahoma" pitchFamily="34" charset="0"/>
            </a:endParaRPr>
          </a:p>
        </p:txBody>
      </p:sp>
      <p:graphicFrame>
        <p:nvGraphicFramePr>
          <p:cNvPr id="296000" name="Group 64"/>
          <p:cNvGraphicFramePr>
            <a:graphicFrameLocks noGrp="1"/>
          </p:cNvGraphicFramePr>
          <p:nvPr/>
        </p:nvGraphicFramePr>
        <p:xfrm>
          <a:off x="2771775" y="1978024"/>
          <a:ext cx="9701255" cy="2750568"/>
        </p:xfrm>
        <a:graphic>
          <a:graphicData uri="http://schemas.openxmlformats.org/drawingml/2006/table">
            <a:tbl>
              <a:tblPr/>
              <a:tblGrid>
                <a:gridCol w="2954473"/>
                <a:gridCol w="2319797"/>
                <a:gridCol w="4426985"/>
              </a:tblGrid>
              <a:tr h="1127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Расходы бюджета,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тыс. рублей                  в 2020 г./2021 г.</a:t>
                      </a:r>
                    </a:p>
                  </a:txBody>
                  <a:tcPr marL="128006" marR="128006" marT="63984" marB="63984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Воспитанников,  чел. в                     2020 г./2021 г.</a:t>
                      </a:r>
                    </a:p>
                  </a:txBody>
                  <a:tcPr marL="128006" marR="128006" marT="63984" marB="63984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Показатель муниципальной программы в 2021 г.</a:t>
                      </a:r>
                    </a:p>
                  </a:txBody>
                  <a:tcPr marL="128006" marR="128006" marT="63984" marB="63984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</a:tr>
              <a:tr h="549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234 476/ 245 634</a:t>
                      </a:r>
                    </a:p>
                  </a:txBody>
                  <a:tcPr marL="128006" marR="128006" marT="63984" marB="63984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1 545/ 1 559</a:t>
                      </a:r>
                    </a:p>
                  </a:txBody>
                  <a:tcPr marL="128006" marR="128006" marT="63984" marB="63984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Обеспечение  достижения 100 % доступности дошкольного образования детей в возрасте от 3 до 7 лет. </a:t>
                      </a:r>
                    </a:p>
                  </a:txBody>
                  <a:tcPr marL="128006" marR="128006" marT="63984" marB="63984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Группы полного дня, кратковременного пребывания, группы выходного дня, подготовки к школе</a:t>
                      </a:r>
                    </a:p>
                  </a:txBody>
                  <a:tcPr marL="128006" marR="128006" marT="63984" marB="63984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" name="Rectangle 9"/>
          <p:cNvSpPr>
            <a:spLocks noChangeArrowheads="1"/>
          </p:cNvSpPr>
          <p:nvPr/>
        </p:nvSpPr>
        <p:spPr bwMode="white">
          <a:xfrm>
            <a:off x="1360240" y="4656584"/>
            <a:ext cx="6480720" cy="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l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800" b="0" dirty="0">
                <a:solidFill>
                  <a:srgbClr val="CC3300"/>
                </a:solidFill>
                <a:latin typeface="Tahoma" pitchFamily="34" charset="0"/>
              </a:rPr>
              <a:t> </a:t>
            </a:r>
            <a:r>
              <a:rPr lang="ru-RU" sz="3800" b="0" dirty="0">
                <a:solidFill>
                  <a:srgbClr val="CC3300"/>
                </a:solidFill>
                <a:latin typeface="Tahoma" pitchFamily="34" charset="0"/>
              </a:rPr>
              <a:t>Общее образование</a:t>
            </a:r>
            <a:endParaRPr lang="en-US" sz="3800" b="0" dirty="0">
              <a:solidFill>
                <a:srgbClr val="CC3300"/>
              </a:solidFill>
              <a:latin typeface="Tahoma" pitchFamily="34" charset="0"/>
            </a:endParaRPr>
          </a:p>
        </p:txBody>
      </p:sp>
      <p:graphicFrame>
        <p:nvGraphicFramePr>
          <p:cNvPr id="296004" name="Group 68"/>
          <p:cNvGraphicFramePr>
            <a:graphicFrameLocks noGrp="1"/>
          </p:cNvGraphicFramePr>
          <p:nvPr/>
        </p:nvGraphicFramePr>
        <p:xfrm>
          <a:off x="2757461" y="5448672"/>
          <a:ext cx="9693302" cy="3456384"/>
        </p:xfrm>
        <a:graphic>
          <a:graphicData uri="http://schemas.openxmlformats.org/drawingml/2006/table">
            <a:tbl>
              <a:tblPr/>
              <a:tblGrid>
                <a:gridCol w="2919005"/>
                <a:gridCol w="2284850"/>
                <a:gridCol w="4489447"/>
              </a:tblGrid>
              <a:tr h="1147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Расходы бюджета,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тыс. рублей                 в 2020 г/2021 г.</a:t>
                      </a:r>
                    </a:p>
                  </a:txBody>
                  <a:tcPr marL="128006" marR="128006" marT="63991" marB="63991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Обучающихся, чел. в 2020г/2021 г.</a:t>
                      </a:r>
                    </a:p>
                  </a:txBody>
                  <a:tcPr marL="128006" marR="128006" marT="63991" marB="63991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Показатель муниципальной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программы в 2020 г.</a:t>
                      </a:r>
                    </a:p>
                  </a:txBody>
                  <a:tcPr marL="128006" marR="128006" marT="63991" marB="63991" anchor="ctr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9886"/>
                    </a:solidFill>
                  </a:tcPr>
                </a:tc>
              </a:tr>
              <a:tr h="591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50 776/495 056</a:t>
                      </a:r>
                    </a:p>
                  </a:txBody>
                  <a:tcPr marL="128006" marR="128006" marT="63991" marB="63991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 690/ 2 712</a:t>
                      </a:r>
                    </a:p>
                  </a:txBody>
                  <a:tcPr marL="128006" marR="128006" marT="63991" marB="63991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Доля школьников, обучающихся по федеральным государственным образовательным стандартам  - 100 %</a:t>
                      </a:r>
                    </a:p>
                  </a:txBody>
                  <a:tcPr marL="128006" marR="128006" marT="63991" marB="63991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7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Внедрение федерального государственного образовательного стандарта, новых образовательных технологий, дистанционных и сетевых форм обучения</a:t>
                      </a:r>
                    </a:p>
                  </a:txBody>
                  <a:tcPr marL="128006" marR="128006" marT="63991" marB="63991" horzOverflow="overflow">
                    <a:lnL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3D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5975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8" y="2682875"/>
            <a:ext cx="2270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7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38" y="5586418"/>
            <a:ext cx="21875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2204716" cy="9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685760" y="442882"/>
            <a:ext cx="113903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 eaLnBrk="0" hangingPunct="0"/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defTabSz="1279525" eaLnBrk="0" hangingPunct="0"/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«Развитие физической 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культуры и  спорта в МО 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Красноуфимский округ 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до 2024 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года» 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 2020-2023 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годы</a:t>
            </a:r>
          </a:p>
        </p:txBody>
      </p:sp>
      <p:graphicFrame>
        <p:nvGraphicFramePr>
          <p:cNvPr id="300080" name="Group 48"/>
          <p:cNvGraphicFramePr>
            <a:graphicFrameLocks noGrp="1"/>
          </p:cNvGraphicFramePr>
          <p:nvPr/>
        </p:nvGraphicFramePr>
        <p:xfrm>
          <a:off x="1614454" y="2640360"/>
          <a:ext cx="10358510" cy="2520280"/>
        </p:xfrm>
        <a:graphic>
          <a:graphicData uri="http://schemas.openxmlformats.org/drawingml/2006/table">
            <a:tbl>
              <a:tblPr/>
              <a:tblGrid>
                <a:gridCol w="4842851"/>
                <a:gridCol w="1303807"/>
                <a:gridCol w="1519028"/>
                <a:gridCol w="1311888"/>
                <a:gridCol w="1380936"/>
              </a:tblGrid>
              <a:tr h="915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Направление расходов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 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4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1 596,6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0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Массовый спорт</a:t>
                      </a:r>
                    </a:p>
                  </a:txBody>
                  <a:tcPr marL="128027" marR="128027" marT="63965" marB="639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1 596,6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1 144</a:t>
                      </a:r>
                    </a:p>
                  </a:txBody>
                  <a:tcPr marL="128027" marR="128027" marT="63965" marB="6396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0064" name="TextBox 21"/>
          <p:cNvSpPr txBox="1">
            <a:spLocks noChangeArrowheads="1"/>
          </p:cNvSpPr>
          <p:nvPr/>
        </p:nvSpPr>
        <p:spPr bwMode="auto">
          <a:xfrm rot="10800000" flipV="1">
            <a:off x="10758518" y="2105482"/>
            <a:ext cx="1285884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algn="r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400" b="0" i="1" dirty="0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тыс. рублей</a:t>
            </a:r>
          </a:p>
        </p:txBody>
      </p:sp>
      <p:graphicFrame>
        <p:nvGraphicFramePr>
          <p:cNvPr id="300065" name="Диаграмма 17"/>
          <p:cNvGraphicFramePr>
            <a:graphicFrameLocks/>
          </p:cNvGraphicFramePr>
          <p:nvPr/>
        </p:nvGraphicFramePr>
        <p:xfrm>
          <a:off x="257132" y="5943608"/>
          <a:ext cx="5257800" cy="2971792"/>
        </p:xfrm>
        <a:graphic>
          <a:graphicData uri="http://schemas.openxmlformats.org/presentationml/2006/ole">
            <p:oleObj spid="_x0000_s300065" name="Worksheet" r:id="rId5" imgW="2628833" imgH="1343079" progId="Excel.Sheet.8">
              <p:embed/>
            </p:oleObj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8570" y="5448672"/>
            <a:ext cx="506411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sz="1600" dirty="0">
                <a:solidFill>
                  <a:schemeClr val="tx1"/>
                </a:solidFill>
              </a:rPr>
              <a:t>Доля граждан района, систематически занимающихся физической культурой и спортом, </a:t>
            </a:r>
          </a:p>
          <a:p>
            <a:pPr defTabSz="1279525"/>
            <a:r>
              <a:rPr lang="ru-RU" sz="1600" dirty="0">
                <a:solidFill>
                  <a:schemeClr val="tx1"/>
                </a:solidFill>
              </a:rPr>
              <a:t> в общей численности населения</a:t>
            </a:r>
          </a:p>
        </p:txBody>
      </p:sp>
      <p:sp>
        <p:nvSpPr>
          <p:cNvPr id="300067" name="TextBox 3"/>
          <p:cNvSpPr txBox="1">
            <a:spLocks noChangeArrowheads="1"/>
          </p:cNvSpPr>
          <p:nvPr/>
        </p:nvSpPr>
        <p:spPr bwMode="auto">
          <a:xfrm>
            <a:off x="4972040" y="6515112"/>
            <a:ext cx="28225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000" b="0" dirty="0">
                <a:solidFill>
                  <a:schemeClr val="tx1"/>
                </a:solidFill>
                <a:latin typeface="Tahoma" pitchFamily="34" charset="0"/>
              </a:rPr>
              <a:t>Всего систематически занимаются физкультурой и спортом </a:t>
            </a:r>
            <a:r>
              <a:rPr lang="ru-RU" altLang="ru-RU" sz="2000" b="0" dirty="0" smtClean="0">
                <a:solidFill>
                  <a:schemeClr val="tx1"/>
                </a:solidFill>
                <a:latin typeface="Tahoma" pitchFamily="34" charset="0"/>
              </a:rPr>
              <a:t>более 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000" b="0" dirty="0" smtClean="0">
                <a:solidFill>
                  <a:schemeClr val="tx1"/>
                </a:solidFill>
                <a:latin typeface="Tahoma" pitchFamily="34" charset="0"/>
              </a:rPr>
              <a:t>6 </a:t>
            </a:r>
            <a:r>
              <a:rPr lang="ru-RU" altLang="ru-RU" sz="2000" b="0" dirty="0" err="1" smtClean="0">
                <a:solidFill>
                  <a:schemeClr val="tx1"/>
                </a:solidFill>
                <a:latin typeface="Tahoma" pitchFamily="34" charset="0"/>
              </a:rPr>
              <a:t>тыс</a:t>
            </a:r>
            <a:r>
              <a:rPr lang="ru-RU" altLang="ru-RU" sz="2000" b="0" dirty="0" smtClean="0">
                <a:solidFill>
                  <a:schemeClr val="tx1"/>
                </a:solidFill>
                <a:latin typeface="Tahoma" pitchFamily="34" charset="0"/>
              </a:rPr>
              <a:t>,. </a:t>
            </a:r>
            <a:r>
              <a:rPr lang="ru-RU" altLang="ru-RU" sz="2000" b="0" dirty="0">
                <a:solidFill>
                  <a:schemeClr val="tx1"/>
                </a:solidFill>
                <a:latin typeface="Tahoma" pitchFamily="34" charset="0"/>
              </a:rPr>
              <a:t>человек</a:t>
            </a:r>
          </a:p>
        </p:txBody>
      </p:sp>
      <p:graphicFrame>
        <p:nvGraphicFramePr>
          <p:cNvPr id="300068" name="Диаграмма 14"/>
          <p:cNvGraphicFramePr>
            <a:graphicFrameLocks/>
          </p:cNvGraphicFramePr>
          <p:nvPr/>
        </p:nvGraphicFramePr>
        <p:xfrm>
          <a:off x="7505700" y="5305425"/>
          <a:ext cx="5314950" cy="3648075"/>
        </p:xfrm>
        <a:graphic>
          <a:graphicData uri="http://schemas.openxmlformats.org/presentationml/2006/ole">
            <p:oleObj spid="_x0000_s300068" name="Worksheet" r:id="rId6" imgW="3800559" imgH="246703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0"/>
            <a:ext cx="1952594" cy="11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080320" y="336104"/>
            <a:ext cx="10530490" cy="215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 eaLnBrk="0" hangingPunct="0"/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defTabSz="1279525" eaLnBrk="0" hangingPunct="0"/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«Реализация молодежной политики и патриотического воспитания граждан в МО </a:t>
            </a:r>
            <a:r>
              <a:rPr lang="ru-RU" alt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alt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округ </a:t>
            </a:r>
            <a:r>
              <a:rPr lang="ru-RU" alt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2019- 2024 годы» </a:t>
            </a:r>
            <a:endParaRPr lang="ru-RU" alt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1279525" eaLnBrk="0" hangingPunct="0"/>
            <a:r>
              <a:rPr lang="ru-RU" alt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Подпрограммы «Развитие потенциала молодежи», «Патриотическое воспитание молодежи», «Организация трудоустройства несовершеннолетних граждан»</a:t>
            </a:r>
          </a:p>
          <a:p>
            <a:pPr defTabSz="1279525" eaLnBrk="0" hangingPunct="0"/>
            <a:endParaRPr lang="ru-RU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162820" name="Диаграмма 8"/>
          <p:cNvGraphicFramePr>
            <a:graphicFrameLocks/>
          </p:cNvGraphicFramePr>
          <p:nvPr/>
        </p:nvGraphicFramePr>
        <p:xfrm>
          <a:off x="6972305" y="2511425"/>
          <a:ext cx="5429288" cy="6167438"/>
        </p:xfrm>
        <a:graphic>
          <a:graphicData uri="http://schemas.openxmlformats.org/presentationml/2006/ole">
            <p:oleObj spid="_x0000_s162820" name="Worksheet" r:id="rId4" imgW="6267354" imgH="6324480" progId="Excel.Sheet.8">
              <p:embed/>
            </p:oleObj>
          </a:graphicData>
        </a:graphic>
      </p:graphicFrame>
      <p:graphicFrame>
        <p:nvGraphicFramePr>
          <p:cNvPr id="2" name="Объект 5"/>
          <p:cNvGraphicFramePr>
            <a:graphicFrameLocks noGrp="1"/>
          </p:cNvGraphicFramePr>
          <p:nvPr>
            <p:ph sz="quarter" idx="4294967295"/>
          </p:nvPr>
        </p:nvGraphicFramePr>
        <p:xfrm>
          <a:off x="1176338" y="2468563"/>
          <a:ext cx="5326062" cy="6411912"/>
        </p:xfrm>
        <a:graphic>
          <a:graphicData uri="http://schemas.openxmlformats.org/presentationml/2006/ole">
            <p:oleObj spid="_x0000_s162821" name="Worksheet" r:id="rId5" imgW="3362391" imgH="404823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71578" y="300039"/>
            <a:ext cx="11050622" cy="169225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в рамках муниципальной программы «Развитие культуры в МО Красноуфимский округ до 2024 года» на 2017-2023 годы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828636" y="2871774"/>
          <a:ext cx="6191289" cy="590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H="1">
          <a:off x="7186618" y="2800336"/>
          <a:ext cx="5364163" cy="576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1952594" cy="11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313" y="300039"/>
            <a:ext cx="10910887" cy="169225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Показатели муниципальной программы </a:t>
            </a:r>
            <a:b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«Развитие культуры в МО </a:t>
            </a:r>
            <a:r>
              <a:rPr lang="ru-RU" alt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округ </a:t>
            </a:r>
            <a:b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2024 года» на 2020-2022 годы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7195" y="2228833"/>
          <a:ext cx="11779290" cy="676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5"/>
                <a:gridCol w="1071570"/>
                <a:gridCol w="1214446"/>
                <a:gridCol w="1285884"/>
                <a:gridCol w="1143008"/>
                <a:gridCol w="1214446"/>
                <a:gridCol w="1071570"/>
                <a:gridCol w="1000132"/>
                <a:gridCol w="992149"/>
              </a:tblGrid>
              <a:tr h="7280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87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Количество посещений библиотек</a:t>
                      </a:r>
                      <a:r>
                        <a:rPr lang="ru-RU" sz="1400" baseline="0" dirty="0" smtClean="0"/>
                        <a:t> (тыс. посещений на 1000 чел.)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160,6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161,1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162,7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164,4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165,9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169,2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169,2</a:t>
                      </a:r>
                      <a:endParaRPr lang="ru-RU" sz="2000" dirty="0"/>
                    </a:p>
                  </a:txBody>
                  <a:tcPr/>
                </a:tc>
              </a:tr>
              <a:tr h="12421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Количество посещений </a:t>
                      </a:r>
                      <a:r>
                        <a:rPr lang="ru-RU" sz="1400" smtClean="0"/>
                        <a:t>культурно - досуговых</a:t>
                      </a:r>
                      <a:r>
                        <a:rPr lang="ru-RU" sz="1400" dirty="0" smtClean="0"/>
                        <a:t> мероприятий (тыс. посещений на  1000 жителей)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261,0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270,0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280,0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290,0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303,2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303,9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304,7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6460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r>
                        <a:rPr lang="ru-RU" sz="1400" baseline="0" dirty="0" smtClean="0"/>
                        <a:t> Доля детей, посещающих </a:t>
                      </a:r>
                      <a:r>
                        <a:rPr lang="ru-RU" sz="1400" baseline="0" dirty="0" err="1" smtClean="0"/>
                        <a:t>культурно-досуговые</a:t>
                      </a:r>
                      <a:r>
                        <a:rPr lang="ru-RU" sz="1400" baseline="0" dirty="0" smtClean="0"/>
                        <a:t>  учреждения и творческие кружки на постоянной  основе, от общего числа детей в возрасте до 18 лет (%)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39,5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21207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r>
                        <a:rPr lang="ru-RU" sz="1400" baseline="0" dirty="0" smtClean="0"/>
                        <a:t> Доля детей в возрасте  от 5 до 18 лет, использующих сертификаты дополнительного образования в статусе сертификатов персонифицированного образования, в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17,0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17,0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17,0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20,0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1952594" cy="10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52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2060700" cy="10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570" y="228568"/>
            <a:ext cx="12322218" cy="1571636"/>
          </a:xfrm>
        </p:spPr>
        <p:txBody>
          <a:bodyPr anchor="ctr"/>
          <a:lstStyle/>
          <a:p>
            <a:pPr algn="ctr"/>
            <a:r>
              <a:rPr lang="ru-RU" altLang="ru-RU" sz="3600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600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Муниципальный </a:t>
            </a:r>
            <a:r>
              <a:rPr lang="ru-RU" altLang="ru-RU" sz="3600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долг </a:t>
            </a:r>
            <a:r>
              <a:rPr lang="ru-RU" altLang="ru-RU" sz="3600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МО </a:t>
            </a:r>
            <a:r>
              <a:rPr lang="ru-RU" altLang="ru-RU" sz="3600" b="1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altLang="ru-RU" sz="3600" b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округ</a:t>
            </a:r>
            <a:endParaRPr lang="ru-RU" altLang="ru-RU" sz="360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1159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1114388" y="2586022"/>
          <a:ext cx="11215765" cy="3143272"/>
        </p:xfrm>
        <a:graphic>
          <a:graphicData uri="http://schemas.openxmlformats.org/drawingml/2006/table">
            <a:tbl>
              <a:tblPr/>
              <a:tblGrid>
                <a:gridCol w="1785950"/>
                <a:gridCol w="2071702"/>
                <a:gridCol w="1785950"/>
                <a:gridCol w="2000264"/>
                <a:gridCol w="1785950"/>
                <a:gridCol w="1785949"/>
              </a:tblGrid>
              <a:tr h="2293856">
                <a:tc>
                  <a:txBody>
                    <a:bodyPr/>
                    <a:lstStyle/>
                    <a:p>
                      <a:pPr marL="479425" marR="0" lvl="0" indent="-479425" algn="l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Привлечение заемных средств в 2019 г.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65545" marB="655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Погашение долга в 2020г.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65545" marB="655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Объем долга на 01.01.2021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65545" marB="655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Объем долга 01.01.2022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65545" marB="655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Объем долга на 01.01.2023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65545" marB="655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4941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Бюджетный кредит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200,28 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200,28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79425" marR="0" lvl="0" indent="-479425" algn="ctr" defTabSz="12795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118150" marR="118150" marT="64033" marB="640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8594" name="Rectangle 162"/>
          <p:cNvSpPr>
            <a:spLocks noChangeArrowheads="1"/>
          </p:cNvSpPr>
          <p:nvPr/>
        </p:nvSpPr>
        <p:spPr bwMode="auto">
          <a:xfrm>
            <a:off x="1543015" y="6229360"/>
            <a:ext cx="7358115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 anchor="ctr">
            <a:spAutoFit/>
          </a:bodyPr>
          <a:lstStyle/>
          <a:p>
            <a:pPr algn="l" defTabSz="1279525"/>
            <a:r>
              <a:rPr lang="ru-RU" altLang="ru-RU" sz="2800" dirty="0">
                <a:solidFill>
                  <a:srgbClr val="376092"/>
                </a:solidFill>
              </a:rPr>
              <a:t>Объем расходов на обслуживание муниципального долга:</a:t>
            </a:r>
          </a:p>
          <a:p>
            <a:pPr algn="l" defTabSz="1279525"/>
            <a:r>
              <a:rPr lang="ru-RU" altLang="ru-RU" sz="2800" dirty="0" smtClean="0">
                <a:solidFill>
                  <a:srgbClr val="376092"/>
                </a:solidFill>
              </a:rPr>
              <a:t>0,3 </a:t>
            </a:r>
            <a:r>
              <a:rPr lang="ru-RU" altLang="ru-RU" sz="2800" dirty="0">
                <a:solidFill>
                  <a:srgbClr val="376092"/>
                </a:solidFill>
              </a:rPr>
              <a:t>тыс. руб. на </a:t>
            </a:r>
            <a:r>
              <a:rPr lang="ru-RU" altLang="ru-RU" sz="2800" dirty="0" smtClean="0">
                <a:solidFill>
                  <a:srgbClr val="376092"/>
                </a:solidFill>
              </a:rPr>
              <a:t>2021 год</a:t>
            </a:r>
          </a:p>
          <a:p>
            <a:pPr algn="l" defTabSz="1279525"/>
            <a:r>
              <a:rPr lang="ru-RU" altLang="ru-RU" sz="2800" dirty="0" smtClean="0">
                <a:solidFill>
                  <a:srgbClr val="376092"/>
                </a:solidFill>
              </a:rPr>
              <a:t>0 </a:t>
            </a:r>
            <a:r>
              <a:rPr lang="ru-RU" altLang="ru-RU" sz="2800" dirty="0">
                <a:solidFill>
                  <a:srgbClr val="376092"/>
                </a:solidFill>
              </a:rPr>
              <a:t>тыс. руб. на </a:t>
            </a:r>
            <a:r>
              <a:rPr lang="ru-RU" altLang="ru-RU" sz="2800" dirty="0" smtClean="0">
                <a:solidFill>
                  <a:srgbClr val="376092"/>
                </a:solidFill>
              </a:rPr>
              <a:t>2022 год</a:t>
            </a:r>
          </a:p>
          <a:p>
            <a:pPr algn="l" defTabSz="1279525"/>
            <a:r>
              <a:rPr lang="ru-RU" altLang="ru-RU" sz="2800" dirty="0" smtClean="0">
                <a:solidFill>
                  <a:srgbClr val="376092"/>
                </a:solidFill>
              </a:rPr>
              <a:t>0 </a:t>
            </a:r>
            <a:r>
              <a:rPr lang="ru-RU" altLang="ru-RU" sz="2800" dirty="0">
                <a:solidFill>
                  <a:srgbClr val="376092"/>
                </a:solidFill>
              </a:rPr>
              <a:t>тыс. руб. на </a:t>
            </a:r>
            <a:r>
              <a:rPr lang="ru-RU" altLang="ru-RU" sz="2800" dirty="0" smtClean="0">
                <a:solidFill>
                  <a:srgbClr val="376092"/>
                </a:solidFill>
              </a:rPr>
              <a:t>2023 </a:t>
            </a:r>
            <a:r>
              <a:rPr lang="ru-RU" altLang="ru-RU" sz="2800" dirty="0">
                <a:solidFill>
                  <a:srgbClr val="376092"/>
                </a:solidFill>
              </a:rPr>
              <a:t>год </a:t>
            </a:r>
            <a:endParaRPr lang="ru-RU" altLang="ru-RU" sz="2800" b="0" dirty="0">
              <a:solidFill>
                <a:srgbClr val="376092"/>
              </a:solidFill>
            </a:endParaRPr>
          </a:p>
        </p:txBody>
      </p:sp>
      <p:sp>
        <p:nvSpPr>
          <p:cNvPr id="18650" name="Rectangle 218"/>
          <p:cNvSpPr>
            <a:spLocks noChangeArrowheads="1"/>
          </p:cNvSpPr>
          <p:nvPr/>
        </p:nvSpPr>
        <p:spPr bwMode="auto">
          <a:xfrm>
            <a:off x="11115708" y="2136304"/>
            <a:ext cx="10715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defTabSz="1279525"/>
            <a:r>
              <a:rPr lang="ru-RU" altLang="ru-RU" sz="1600" b="0" dirty="0" smtClean="0">
                <a:solidFill>
                  <a:srgbClr val="376092"/>
                </a:solidFill>
                <a:latin typeface="Arial" pitchFamily="34" charset="0"/>
              </a:rPr>
              <a:t>тыс.руб</a:t>
            </a:r>
            <a:r>
              <a:rPr lang="ru-RU" altLang="ru-RU" sz="1600" b="0" dirty="0">
                <a:solidFill>
                  <a:srgbClr val="376092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50" y="6372236"/>
            <a:ext cx="3984634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594" grpId="0"/>
      <p:bldP spid="186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 anchor="b"/>
          <a:lstStyle/>
          <a:p>
            <a:pPr algn="r" defTabSz="1279525"/>
            <a:fld id="{90176E15-6D51-48D2-A30E-C33910160A8B}" type="slidenum">
              <a:rPr lang="ru-RU" altLang="ru-RU" sz="2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1279525"/>
              <a:t>27</a:t>
            </a:fld>
            <a:endParaRPr lang="ru-RU" altLang="ru-RU" sz="20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ru-RU" altLang="ru-RU" sz="5600"/>
              <a:t/>
            </a:r>
            <a:br>
              <a:rPr lang="ru-RU" altLang="ru-RU" sz="5600"/>
            </a:br>
            <a:endParaRPr lang="ru-RU" altLang="ru-RU" sz="560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0"/>
            <a:ext cx="12160250" cy="700563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6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</a:t>
            </a:r>
            <a:r>
              <a:rPr lang="ru-RU" alt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внимание </a:t>
            </a:r>
            <a:r>
              <a:rPr lang="ru-RU" alt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41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ru-RU" alt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alt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разработана </a:t>
            </a:r>
            <a:r>
              <a:rPr lang="ru-RU" alt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Финансовым </a:t>
            </a:r>
            <a:r>
              <a:rPr lang="ru-RU" alt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отделом администрации </a:t>
            </a:r>
            <a:r>
              <a:rPr lang="ru-RU" altLang="ru-RU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МО </a:t>
            </a:r>
            <a:r>
              <a:rPr lang="ru-RU" altLang="ru-RU" sz="3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Красноуфимский</a:t>
            </a:r>
            <a:r>
              <a:rPr lang="ru-RU" alt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округ</a:t>
            </a:r>
          </a:p>
          <a:p>
            <a:pPr algn="ctr">
              <a:buFont typeface="Wingdings" pitchFamily="2" charset="2"/>
              <a:buNone/>
            </a:pPr>
            <a:endParaRPr lang="ru-RU" altLang="ru-RU" sz="41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31804" name="Group 28"/>
          <p:cNvGraphicFramePr>
            <a:graphicFrameLocks noGrp="1"/>
          </p:cNvGraphicFramePr>
          <p:nvPr/>
        </p:nvGraphicFramePr>
        <p:xfrm>
          <a:off x="231775" y="3086087"/>
          <a:ext cx="12338050" cy="5929354"/>
        </p:xfrm>
        <a:graphic>
          <a:graphicData uri="http://schemas.openxmlformats.org/drawingml/2006/table">
            <a:tbl>
              <a:tblPr/>
              <a:tblGrid>
                <a:gridCol w="6284913"/>
                <a:gridCol w="6053137"/>
              </a:tblGrid>
              <a:tr h="1264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финансового отдела 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Марюхина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Светлана Михайловна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Заместитель начальника финансового отдела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Щербакова Ирина Васильевна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Адрес: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г. Красноуфимск , ул. Советская 5, каб. 216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Контактные телефоны: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Заместителя начальника: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Факс: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34394-7-59-85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34394-7-60-87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34394-7-58-87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электронной почты: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Finotd-krufokr@mail.ru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Режим работы:</a:t>
                      </a:r>
                    </a:p>
                  </a:txBody>
                  <a:tcPr marL="128016" marR="128016" marT="64008" marB="640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Понедельник, вторник, среда, четверг  с 8.00 до 12.00, с 13.00 до 17.00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Пятница с 8.00 до 12.00, с 13.00 до 16.00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Суббота, воскресенье – выходной день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3" name="Picture 5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764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315913" y="1800225"/>
            <a:ext cx="6353175" cy="2211388"/>
            <a:chOff x="228600" y="2424141"/>
            <a:chExt cx="4539579" cy="1580178"/>
          </a:xfrm>
        </p:grpSpPr>
        <p:grpSp>
          <p:nvGrpSpPr>
            <p:cNvPr id="215043" name="Блок-схема: несколько документов 32"/>
            <p:cNvGrpSpPr>
              <a:grpSpLocks/>
            </p:cNvGrpSpPr>
            <p:nvPr/>
          </p:nvGrpSpPr>
          <p:grpSpPr bwMode="auto">
            <a:xfrm>
              <a:off x="312003" y="2424141"/>
              <a:ext cx="4456176" cy="1580178"/>
              <a:chOff x="1150203" y="2347941"/>
              <a:chExt cx="4456176" cy="1580178"/>
            </a:xfrm>
          </p:grpSpPr>
          <p:pic>
            <p:nvPicPr>
              <p:cNvPr id="215044" name="Блок-схема: несколько документов 3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50203" y="2398023"/>
                <a:ext cx="4456176" cy="1530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045" name="Text Box 22"/>
              <p:cNvSpPr txBox="1">
                <a:spLocks noChangeArrowheads="1"/>
              </p:cNvSpPr>
              <p:nvPr/>
            </p:nvSpPr>
            <p:spPr bwMode="auto">
              <a:xfrm>
                <a:off x="1188390" y="2347941"/>
                <a:ext cx="3673546" cy="1065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 anchor="ctr"/>
              <a:lstStyle/>
              <a:p>
                <a:pPr defTabSz="1279525"/>
                <a:endParaRPr lang="ru-RU" altLang="ru-RU" sz="200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56" name="Прямоугольник 30"/>
            <p:cNvSpPr>
              <a:spLocks noChangeArrowheads="1"/>
            </p:cNvSpPr>
            <p:nvPr/>
          </p:nvSpPr>
          <p:spPr bwMode="auto">
            <a:xfrm>
              <a:off x="228600" y="2843404"/>
              <a:ext cx="3734554" cy="73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defTabSz="1279525"/>
              <a:r>
                <a:rPr lang="ru-RU" altLang="ru-RU" sz="2000">
                  <a:latin typeface="Arial" pitchFamily="34" charset="0"/>
                  <a:cs typeface="Arial" pitchFamily="34" charset="0"/>
                </a:rPr>
                <a:t>Бюджетное послание Президента Российской Федерации , Губернатора Свердловской области</a:t>
              </a:r>
            </a:p>
          </p:txBody>
        </p:sp>
      </p:grp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5922963" y="3168650"/>
            <a:ext cx="7285037" cy="2120900"/>
            <a:chOff x="1120640" y="3762060"/>
            <a:chExt cx="5203960" cy="1692427"/>
          </a:xfrm>
        </p:grpSpPr>
        <p:grpSp>
          <p:nvGrpSpPr>
            <p:cNvPr id="215048" name="Группа 35"/>
            <p:cNvGrpSpPr>
              <a:grpSpLocks/>
            </p:cNvGrpSpPr>
            <p:nvPr/>
          </p:nvGrpSpPr>
          <p:grpSpPr bwMode="auto">
            <a:xfrm>
              <a:off x="1120640" y="3762060"/>
              <a:ext cx="5203960" cy="1692427"/>
              <a:chOff x="-403360" y="5362260"/>
              <a:chExt cx="5203960" cy="1692427"/>
            </a:xfrm>
          </p:grpSpPr>
          <p:grpSp>
            <p:nvGrpSpPr>
              <p:cNvPr id="215049" name="Блок-схема: несколько документов 38"/>
              <p:cNvGrpSpPr>
                <a:grpSpLocks/>
              </p:cNvGrpSpPr>
              <p:nvPr/>
            </p:nvGrpSpPr>
            <p:grpSpPr bwMode="auto">
              <a:xfrm>
                <a:off x="-403360" y="5362260"/>
                <a:ext cx="4586819" cy="1692427"/>
                <a:chOff x="1120640" y="3762060"/>
                <a:chExt cx="4586819" cy="1692427"/>
              </a:xfrm>
            </p:grpSpPr>
            <p:pic>
              <p:nvPicPr>
                <p:cNvPr id="215050" name="Блок-схема: несколько документов 38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251283" y="3762060"/>
                  <a:ext cx="4456176" cy="1692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0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20640" y="4033087"/>
                  <a:ext cx="3673546" cy="1086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8016" tIns="64008" rIns="128016" bIns="64008" anchor="ctr"/>
                <a:lstStyle/>
                <a:p>
                  <a:pPr defTabSz="1279525"/>
                  <a:endParaRPr lang="ru-RU" altLang="ru-RU" sz="2000">
                    <a:solidFill>
                      <a:schemeClr val="tx1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15052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>
                <a:spAutoFit/>
              </a:bodyPr>
              <a:lstStyle/>
              <a:p>
                <a:pPr defTabSz="1279525"/>
                <a:endParaRPr lang="ru-RU" altLang="ru-RU" sz="200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50" name="Прямоугольник 41"/>
            <p:cNvSpPr>
              <a:spLocks noChangeArrowheads="1"/>
            </p:cNvSpPr>
            <p:nvPr/>
          </p:nvSpPr>
          <p:spPr bwMode="auto">
            <a:xfrm>
              <a:off x="1280535" y="4080023"/>
              <a:ext cx="3629958" cy="108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defTabSz="1279525"/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Основные направления бюджетной политики, налоговой политики МО Красноуфимский округ на </a:t>
              </a:r>
              <a:r>
                <a:rPr lang="ru-RU" altLang="ru-RU" sz="2000" dirty="0" smtClean="0">
                  <a:latin typeface="Arial" pitchFamily="34" charset="0"/>
                  <a:cs typeface="Arial" pitchFamily="34" charset="0"/>
                </a:rPr>
                <a:t>2021- 2023 </a:t>
              </a:r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годы</a:t>
              </a:r>
            </a:p>
          </p:txBody>
        </p:sp>
      </p:grpSp>
      <p:sp>
        <p:nvSpPr>
          <p:cNvPr id="65540" name="Rectangle 28"/>
          <p:cNvSpPr>
            <a:spLocks noChangeArrowheads="1"/>
          </p:cNvSpPr>
          <p:nvPr/>
        </p:nvSpPr>
        <p:spPr bwMode="auto">
          <a:xfrm>
            <a:off x="2152328" y="282741"/>
            <a:ext cx="1044116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 anchor="ctr">
            <a:spAutoFit/>
          </a:bodyPr>
          <a:lstStyle/>
          <a:p>
            <a:pPr defTabSz="1279525"/>
            <a:r>
              <a:rPr lang="ru-RU" altLang="ru-RU" sz="3200" dirty="0">
                <a:latin typeface="Arial" pitchFamily="34" charset="0"/>
              </a:rPr>
              <a:t>ОСНОВА ФОРМИРОВАНИЯ ПРОЕКТА БЮДЖЕТА </a:t>
            </a:r>
          </a:p>
          <a:p>
            <a:pPr defTabSz="1279525"/>
            <a:r>
              <a:rPr lang="ru-RU" altLang="ru-RU" sz="3400" dirty="0">
                <a:latin typeface="Arial" pitchFamily="34" charset="0"/>
              </a:rPr>
              <a:t>МО КРАСНОУФИМСКИЙ ОКРУГ  на </a:t>
            </a:r>
            <a:r>
              <a:rPr lang="ru-RU" altLang="ru-RU" sz="3400" dirty="0" smtClean="0">
                <a:latin typeface="Arial" pitchFamily="34" charset="0"/>
              </a:rPr>
              <a:t>2021 год</a:t>
            </a:r>
            <a:endParaRPr lang="ru-RU" altLang="ru-RU" sz="3400" dirty="0">
              <a:latin typeface="Arial" pitchFamily="34" charset="0"/>
            </a:endParaRPr>
          </a:p>
        </p:txBody>
      </p:sp>
      <p:grpSp>
        <p:nvGrpSpPr>
          <p:cNvPr id="17" name="Группа 34"/>
          <p:cNvGrpSpPr>
            <a:grpSpLocks/>
          </p:cNvGrpSpPr>
          <p:nvPr/>
        </p:nvGrpSpPr>
        <p:grpSpPr bwMode="auto">
          <a:xfrm>
            <a:off x="3200400" y="5278438"/>
            <a:ext cx="6491288" cy="2144712"/>
            <a:chOff x="-2272828" y="2412134"/>
            <a:chExt cx="9684025" cy="8038604"/>
          </a:xfrm>
        </p:grpSpPr>
        <p:grpSp>
          <p:nvGrpSpPr>
            <p:cNvPr id="215056" name="Блок-схема: несколько документов 35"/>
            <p:cNvGrpSpPr>
              <a:grpSpLocks/>
            </p:cNvGrpSpPr>
            <p:nvPr/>
          </p:nvGrpSpPr>
          <p:grpSpPr bwMode="auto">
            <a:xfrm>
              <a:off x="-2272828" y="2412134"/>
              <a:ext cx="9684025" cy="8038604"/>
              <a:chOff x="1689572" y="3631334"/>
              <a:chExt cx="9684025" cy="8038604"/>
            </a:xfrm>
          </p:grpSpPr>
          <p:pic>
            <p:nvPicPr>
              <p:cNvPr id="215057" name="Блок-схема: несколько документов 35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89572" y="3631334"/>
                <a:ext cx="9684025" cy="8038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058" name="Text Box 18"/>
              <p:cNvSpPr txBox="1">
                <a:spLocks noChangeArrowheads="1"/>
              </p:cNvSpPr>
              <p:nvPr/>
            </p:nvSpPr>
            <p:spPr bwMode="auto">
              <a:xfrm>
                <a:off x="4114800" y="5567362"/>
                <a:ext cx="3673546" cy="1086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8016" tIns="64008" rIns="128016" bIns="64008" anchor="ctr"/>
              <a:lstStyle/>
              <a:p>
                <a:pPr defTabSz="1279525"/>
                <a:endParaRPr lang="ru-RU" altLang="ru-RU" sz="2000">
                  <a:solidFill>
                    <a:schemeClr val="tx1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46" name="Прямоугольник 29"/>
            <p:cNvSpPr>
              <a:spLocks noChangeArrowheads="1"/>
            </p:cNvSpPr>
            <p:nvPr/>
          </p:nvSpPr>
          <p:spPr bwMode="auto">
            <a:xfrm>
              <a:off x="-2272828" y="3822309"/>
              <a:ext cx="8305668" cy="509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defTabSz="1279525"/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Прогноз социально-экономического развития МО Красноуфимский округ на </a:t>
              </a:r>
              <a:r>
                <a:rPr lang="ru-RU" altLang="ru-RU" sz="2000" dirty="0" smtClean="0">
                  <a:latin typeface="Arial" pitchFamily="34" charset="0"/>
                  <a:cs typeface="Arial" pitchFamily="34" charset="0"/>
                </a:rPr>
                <a:t>2021 </a:t>
              </a:r>
              <a:r>
                <a:rPr lang="ru-RU" altLang="ru-RU" sz="2000" dirty="0"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altLang="ru-RU" sz="2000" dirty="0" smtClean="0">
                  <a:latin typeface="Arial" pitchFamily="34" charset="0"/>
                  <a:cs typeface="Arial" pitchFamily="34" charset="0"/>
                </a:rPr>
                <a:t>2023 годы</a:t>
              </a:r>
              <a:endParaRPr lang="ru-RU" altLang="ru-RU" sz="2000" dirty="0">
                <a:latin typeface="Arial" pitchFamily="34" charset="0"/>
                <a:cs typeface="Arial" pitchFamily="34" charset="0"/>
              </a:endParaRPr>
            </a:p>
            <a:p>
              <a:pPr defTabSz="1279525"/>
              <a:endParaRPr lang="ru-RU" altLang="ru-RU" sz="2000" dirty="0">
                <a:solidFill>
                  <a:schemeClr val="tx1"/>
                </a:solidFill>
                <a:latin typeface="Georgia" pitchFamily="18" charset="0"/>
              </a:endParaRPr>
            </a:p>
          </p:txBody>
        </p:sp>
      </p:grpSp>
      <p:pic>
        <p:nvPicPr>
          <p:cNvPr id="23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675" y="6721475"/>
            <a:ext cx="35067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1" name="Блок-схема: несколько документов 3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463" y="7467600"/>
            <a:ext cx="623887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Прямоугольник 1"/>
          <p:cNvSpPr>
            <a:spLocks noChangeArrowheads="1"/>
          </p:cNvSpPr>
          <p:nvPr/>
        </p:nvSpPr>
        <p:spPr bwMode="auto">
          <a:xfrm>
            <a:off x="6183313" y="8391525"/>
            <a:ext cx="60848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r>
              <a:rPr lang="ru-RU" altLang="ru-RU" sz="2000">
                <a:latin typeface="Arial" pitchFamily="34" charset="0"/>
                <a:cs typeface="Arial" pitchFamily="34" charset="0"/>
              </a:rPr>
              <a:t>Муниципальные программы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6" descr="C:\Users\1\Desktop\61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2276476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4336" y="300039"/>
            <a:ext cx="10297864" cy="1476226"/>
          </a:xfrm>
        </p:spPr>
        <p:txBody>
          <a:bodyPr/>
          <a:lstStyle/>
          <a:p>
            <a:r>
              <a:rPr lang="ru-RU" altLang="ru-RU" sz="3600" b="1" dirty="0"/>
              <a:t>Основные цели бюджетной политики </a:t>
            </a:r>
            <a:r>
              <a:rPr lang="ru-RU" altLang="ru-RU" sz="3600" b="1" dirty="0" smtClean="0"/>
              <a:t>                      на 2021 </a:t>
            </a:r>
            <a:r>
              <a:rPr lang="ru-RU" altLang="ru-RU" sz="3600" b="1" dirty="0"/>
              <a:t>– </a:t>
            </a:r>
            <a:r>
              <a:rPr lang="ru-RU" altLang="ru-RU" sz="3600" b="1" dirty="0" smtClean="0"/>
              <a:t>2023 годы</a:t>
            </a:r>
            <a:endParaRPr lang="ru-RU" sz="3600" b="1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160" y="2424336"/>
            <a:ext cx="11728450" cy="6189439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долгосрочной устойчивости и сбалансированности местного бюджета;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проведение ответственной бюджетной политики, направленной на снижение рисков возникновения просроченной кредиторской задолженности;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продолжение реализации мероприятий по повышению доходного потенциала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округ, направленных на увеличение собственных доходов;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работы по администрированию доходов бюджетной системы и улучшению работы по погашению дебиторской задолженности путем: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проведения анализа эффективности мер, принимаемых главными администраторами доходов бюджета по взысканию сумм просроченной дебиторской задолженности;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повышения эффективности оказания муниципальных услуг, создание равных финансовых возможностей оказания гражданам муниципальных услуг на территории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округ,  в том числе в рамках мероприятий по повышению качества финансового менеджмента муниципальных учреждений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округ, оптимизации структуры бюджетной сети и повышения конкуренции на рынке муниципальных услуг;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осуществление  бюджетных расходов с учетом обеспечения достижения целей национальных проектов в соответствии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Указом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Президента Российской Федерации от 07.05.2018 N 204 "О национальных целях и стратегических задачах развития Российской Федерации на период до 2024 года" и необходимости реализации в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 программ по основным направлениям стратегического развития Российской Федерации, в том числе Стратегии социально-экономического развития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 на период до 2035 года;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программного метода планирования расходов бюджета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 с целью повышения эффективности расходов и их увязка с программными целями и задачами;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открытости бюджетных данных путем предоставления гражданам актуальной информации о бюджете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округ, бюджетном процессе и его участниках в доступной и простой для понимания форме.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2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2276476" cy="10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282" name="Object 4"/>
          <p:cNvGraphicFramePr>
            <a:graphicFrameLocks/>
          </p:cNvGraphicFramePr>
          <p:nvPr/>
        </p:nvGraphicFramePr>
        <p:xfrm>
          <a:off x="1755775" y="1160463"/>
          <a:ext cx="8404225" cy="4165600"/>
        </p:xfrm>
        <a:graphic>
          <a:graphicData uri="http://schemas.openxmlformats.org/presentationml/2006/ole">
            <p:oleObj spid="_x0000_s225282" name="Worksheet" r:id="rId5" imgW="5514934" imgH="2733600" progId="Excel.Sheet.8">
              <p:embed/>
            </p:oleObj>
          </a:graphicData>
        </a:graphic>
      </p:graphicFrame>
      <p:sp>
        <p:nvSpPr>
          <p:cNvPr id="225283" name="Прямоугольник 8"/>
          <p:cNvSpPr>
            <a:spLocks noChangeArrowheads="1"/>
          </p:cNvSpPr>
          <p:nvPr/>
        </p:nvSpPr>
        <p:spPr bwMode="auto">
          <a:xfrm>
            <a:off x="11112500" y="3511550"/>
            <a:ext cx="14779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/>
            <a:r>
              <a:rPr lang="ru-RU" altLang="ru-RU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136196" name="Прямоугольник 2"/>
          <p:cNvSpPr>
            <a:spLocks noChangeArrowheads="1"/>
          </p:cNvSpPr>
          <p:nvPr/>
        </p:nvSpPr>
        <p:spPr bwMode="auto">
          <a:xfrm>
            <a:off x="1920875" y="4800600"/>
            <a:ext cx="14922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l" defTabSz="1279525"/>
            <a:endParaRPr lang="ru-RU" sz="3400">
              <a:latin typeface="Georgia" pitchFamily="18" charset="0"/>
            </a:endParaRPr>
          </a:p>
          <a:p>
            <a:pPr algn="l" defTabSz="1279525"/>
            <a:r>
              <a:rPr lang="ru-RU" sz="3400">
                <a:latin typeface="Georgia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10710863" y="3557588"/>
            <a:ext cx="401637" cy="40322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endParaRPr lang="ru-RU" sz="3900" b="0">
              <a:latin typeface="Trebuchet MS" pitchFamily="34" charset="0"/>
            </a:endParaRPr>
          </a:p>
        </p:txBody>
      </p:sp>
      <p:sp>
        <p:nvSpPr>
          <p:cNvPr id="225287" name="Прямоугольник 3"/>
          <p:cNvSpPr>
            <a:spLocks noChangeArrowheads="1"/>
          </p:cNvSpPr>
          <p:nvPr/>
        </p:nvSpPr>
        <p:spPr bwMode="auto">
          <a:xfrm>
            <a:off x="11129963" y="2784475"/>
            <a:ext cx="1250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just" defTabSz="1279525"/>
            <a:r>
              <a:rPr lang="ru-RU" altLang="ru-RU">
                <a:solidFill>
                  <a:schemeClr val="tx1"/>
                </a:solidFill>
              </a:rPr>
              <a:t>доходы </a:t>
            </a:r>
          </a:p>
        </p:txBody>
      </p:sp>
      <p:graphicFrame>
        <p:nvGraphicFramePr>
          <p:cNvPr id="225408" name="Group 128"/>
          <p:cNvGraphicFramePr>
            <a:graphicFrameLocks noGrp="1"/>
          </p:cNvGraphicFramePr>
          <p:nvPr/>
        </p:nvGraphicFramePr>
        <p:xfrm>
          <a:off x="568325" y="6169025"/>
          <a:ext cx="11809413" cy="3279458"/>
        </p:xfrm>
        <a:graphic>
          <a:graphicData uri="http://schemas.openxmlformats.org/drawingml/2006/table">
            <a:tbl>
              <a:tblPr/>
              <a:tblGrid>
                <a:gridCol w="3168650"/>
                <a:gridCol w="1800225"/>
                <a:gridCol w="1727200"/>
                <a:gridCol w="1657350"/>
                <a:gridCol w="1800225"/>
                <a:gridCol w="1655763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alt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(первонач.)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(первонач.)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 проект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год проект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 проект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4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1 175 920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1 368 355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81 587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358 517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401 313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4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1 181 820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375 422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388 719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365 944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409 158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4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83149" marR="831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5 900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98" marR="9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7 067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98" marR="9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98" marR="9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7 427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98" marR="9599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7 845</a:t>
                      </a:r>
                      <a:endParaRPr kumimoji="0" lang="ru-RU" alt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98" marR="95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6232" name="Text Box 85"/>
          <p:cNvSpPr txBox="1">
            <a:spLocks noChangeArrowheads="1"/>
          </p:cNvSpPr>
          <p:nvPr/>
        </p:nvSpPr>
        <p:spPr bwMode="auto">
          <a:xfrm>
            <a:off x="2871788" y="4600575"/>
            <a:ext cx="1538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r>
              <a:rPr lang="ru-RU" altLang="ru-RU" sz="2800"/>
              <a:t> </a:t>
            </a:r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136233" name="Text Box 85"/>
          <p:cNvSpPr txBox="1">
            <a:spLocks noChangeArrowheads="1"/>
          </p:cNvSpPr>
          <p:nvPr/>
        </p:nvSpPr>
        <p:spPr bwMode="auto">
          <a:xfrm>
            <a:off x="6154738" y="3076575"/>
            <a:ext cx="15367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endParaRPr lang="ru-RU" altLang="ru-RU" sz="2800"/>
          </a:p>
        </p:txBody>
      </p:sp>
      <p:sp>
        <p:nvSpPr>
          <p:cNvPr id="136234" name="Text Box 85"/>
          <p:cNvSpPr txBox="1">
            <a:spLocks noChangeArrowheads="1"/>
          </p:cNvSpPr>
          <p:nvPr/>
        </p:nvSpPr>
        <p:spPr bwMode="auto">
          <a:xfrm>
            <a:off x="4518025" y="3757613"/>
            <a:ext cx="15382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r>
              <a:rPr lang="ru-RU" altLang="ru-RU" sz="2800"/>
              <a:t> </a:t>
            </a:r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136235" name="Прямоугольник 1"/>
          <p:cNvSpPr>
            <a:spLocks noChangeArrowheads="1"/>
          </p:cNvSpPr>
          <p:nvPr/>
        </p:nvSpPr>
        <p:spPr bwMode="auto">
          <a:xfrm>
            <a:off x="1576264" y="209550"/>
            <a:ext cx="10864974" cy="9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altLang="ru-RU" sz="2800" dirty="0">
                <a:latin typeface="Arial" pitchFamily="34" charset="0"/>
                <a:cs typeface="Arial" pitchFamily="34" charset="0"/>
              </a:rPr>
              <a:t>ОСНОВНЫЕ ХАРАКТЕРИСТИКИ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ПРОЕКТА БЮДЖЕТА                  МО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КРАСНОУФИМСКИЙ ОКРУГ, тыс. руб. 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10688638" y="2820988"/>
            <a:ext cx="403225" cy="40163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15875" algn="ctr">
            <a:solidFill>
              <a:srgbClr val="1C2B68"/>
            </a:solidFill>
            <a:round/>
            <a:headEnd/>
            <a:tailEnd/>
          </a:ln>
        </p:spPr>
        <p:txBody>
          <a:bodyPr lIns="128016" tIns="64008" rIns="128016" bIns="64008" anchor="ctr"/>
          <a:lstStyle/>
          <a:p>
            <a:pPr defTabSz="1279525"/>
            <a:endParaRPr lang="ru-RU" sz="3900" b="0">
              <a:solidFill>
                <a:srgbClr val="9966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6961188"/>
            <a:ext cx="29686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101" name="Picture 5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64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8"/>
          <p:cNvSpPr>
            <a:spLocks noChangeArrowheads="1"/>
          </p:cNvSpPr>
          <p:nvPr/>
        </p:nvSpPr>
        <p:spPr bwMode="auto">
          <a:xfrm>
            <a:off x="2008312" y="162344"/>
            <a:ext cx="10793288" cy="156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 anchor="ctr">
            <a:spAutoFit/>
          </a:bodyPr>
          <a:lstStyle/>
          <a:p>
            <a:pPr defTabSz="1279525"/>
            <a:r>
              <a:rPr lang="ru-RU" altLang="ru-RU" sz="3100" dirty="0">
                <a:latin typeface="Arial" pitchFamily="34" charset="0"/>
              </a:rPr>
              <a:t>ИЗМЕНЕНИЯ ЗАКОНОДАТЕЛЬСТВА, УЧТЕННЫЕ ПРИ ФОРМИРОВАНИИ ДОХОДНОЙ ЧАСТИ БЮДЖЕТА </a:t>
            </a:r>
          </a:p>
          <a:p>
            <a:pPr defTabSz="1279525"/>
            <a:r>
              <a:rPr lang="ru-RU" altLang="ru-RU" sz="3100">
                <a:latin typeface="Arial" pitchFamily="34" charset="0"/>
              </a:rPr>
              <a:t>на </a:t>
            </a:r>
            <a:r>
              <a:rPr lang="ru-RU" altLang="ru-RU" sz="3100" smtClean="0">
                <a:latin typeface="Arial" pitchFamily="34" charset="0"/>
              </a:rPr>
              <a:t>2021 </a:t>
            </a:r>
            <a:r>
              <a:rPr lang="ru-RU" altLang="ru-RU" sz="3100" dirty="0" smtClean="0">
                <a:latin typeface="Arial" pitchFamily="34" charset="0"/>
              </a:rPr>
              <a:t>год и плановый период</a:t>
            </a:r>
            <a:endParaRPr lang="ru-RU" altLang="ru-RU" sz="3100" dirty="0">
              <a:latin typeface="Arial" pitchFamily="34" charset="0"/>
            </a:endParaRPr>
          </a:p>
        </p:txBody>
      </p:sp>
      <p:pic>
        <p:nvPicPr>
          <p:cNvPr id="216067" name="Блок-схема: несколько документов 3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152" y="1920280"/>
            <a:ext cx="119522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Прямоугольник 2"/>
          <p:cNvSpPr>
            <a:spLocks noChangeArrowheads="1"/>
          </p:cNvSpPr>
          <p:nvPr/>
        </p:nvSpPr>
        <p:spPr bwMode="auto">
          <a:xfrm>
            <a:off x="1000125" y="2640360"/>
            <a:ext cx="1101725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>
            <a:spAutoFit/>
          </a:bodyPr>
          <a:lstStyle/>
          <a:p>
            <a:pPr defTabSz="1279525"/>
            <a:r>
              <a:rPr lang="ru-RU" altLang="ru-RU" dirty="0" smtClean="0">
                <a:solidFill>
                  <a:schemeClr val="tx1"/>
                </a:solidFill>
              </a:rPr>
              <a:t>На </a:t>
            </a:r>
            <a:r>
              <a:rPr lang="ru-RU" altLang="ru-RU" dirty="0">
                <a:solidFill>
                  <a:schemeClr val="tx1"/>
                </a:solidFill>
              </a:rPr>
              <a:t>основании проекта закона </a:t>
            </a:r>
            <a:r>
              <a:rPr lang="ru-RU" altLang="ru-RU" dirty="0" smtClean="0">
                <a:solidFill>
                  <a:schemeClr val="tx1"/>
                </a:solidFill>
              </a:rPr>
              <a:t>Свердловской области «Об областном </a:t>
            </a:r>
            <a:r>
              <a:rPr lang="ru-RU" altLang="ru-RU" dirty="0">
                <a:solidFill>
                  <a:schemeClr val="tx1"/>
                </a:solidFill>
              </a:rPr>
              <a:t>бюджете на </a:t>
            </a:r>
            <a:r>
              <a:rPr lang="ru-RU" altLang="ru-RU" dirty="0" smtClean="0">
                <a:solidFill>
                  <a:schemeClr val="tx1"/>
                </a:solidFill>
              </a:rPr>
              <a:t>2021 </a:t>
            </a:r>
            <a:r>
              <a:rPr lang="ru-RU" altLang="ru-RU" dirty="0">
                <a:solidFill>
                  <a:schemeClr val="tx1"/>
                </a:solidFill>
              </a:rPr>
              <a:t>год и плановый период </a:t>
            </a:r>
            <a:r>
              <a:rPr lang="ru-RU" altLang="ru-RU" dirty="0" smtClean="0">
                <a:solidFill>
                  <a:schemeClr val="tx1"/>
                </a:solidFill>
              </a:rPr>
              <a:t>2022-2023 </a:t>
            </a:r>
            <a:r>
              <a:rPr lang="ru-RU" altLang="ru-RU" dirty="0">
                <a:solidFill>
                  <a:schemeClr val="tx1"/>
                </a:solidFill>
              </a:rPr>
              <a:t>годов» при расчете прогноза доходов 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бюджета </a:t>
            </a:r>
            <a:r>
              <a:rPr lang="ru-RU" altLang="ru-RU" dirty="0" smtClean="0">
                <a:solidFill>
                  <a:schemeClr val="tx1"/>
                </a:solidFill>
              </a:rPr>
              <a:t>МО Красноуфимский округ на 2021-2023 </a:t>
            </a:r>
            <a:r>
              <a:rPr lang="ru-RU" altLang="ru-RU" dirty="0">
                <a:solidFill>
                  <a:schemeClr val="tx1"/>
                </a:solidFill>
              </a:rPr>
              <a:t>годы </a:t>
            </a:r>
            <a:r>
              <a:rPr lang="ru-RU" altLang="ru-RU" dirty="0" smtClean="0">
                <a:solidFill>
                  <a:schemeClr val="tx1"/>
                </a:solidFill>
              </a:rPr>
              <a:t>учтен дифференцированный </a:t>
            </a:r>
            <a:r>
              <a:rPr lang="ru-RU" altLang="ru-RU" dirty="0">
                <a:solidFill>
                  <a:schemeClr val="tx1"/>
                </a:solidFill>
              </a:rPr>
              <a:t>норматив </a:t>
            </a:r>
            <a:r>
              <a:rPr lang="ru-RU" altLang="ru-RU" dirty="0" smtClean="0">
                <a:solidFill>
                  <a:schemeClr val="tx1"/>
                </a:solidFill>
              </a:rPr>
              <a:t>отчисления </a:t>
            </a:r>
            <a:r>
              <a:rPr lang="ru-RU" altLang="ru-RU" dirty="0">
                <a:solidFill>
                  <a:schemeClr val="tx1"/>
                </a:solidFill>
              </a:rPr>
              <a:t>доходов от акцизов на нефтепродукты </a:t>
            </a:r>
            <a:r>
              <a:rPr lang="ru-RU" altLang="ru-RU" dirty="0" smtClean="0">
                <a:solidFill>
                  <a:schemeClr val="tx1"/>
                </a:solidFill>
              </a:rPr>
              <a:t>в </a:t>
            </a:r>
            <a:r>
              <a:rPr lang="ru-RU" altLang="ru-RU" dirty="0">
                <a:solidFill>
                  <a:schemeClr val="tx1"/>
                </a:solidFill>
              </a:rPr>
              <a:t>размере </a:t>
            </a:r>
            <a:r>
              <a:rPr lang="ru-RU" altLang="ru-RU" dirty="0" smtClean="0">
                <a:solidFill>
                  <a:schemeClr val="tx1"/>
                </a:solidFill>
              </a:rPr>
              <a:t>0,40653%.</a:t>
            </a:r>
          </a:p>
          <a:p>
            <a:pPr defTabSz="1279525"/>
            <a:endParaRPr lang="ru-RU" altLang="ru-RU" dirty="0" smtClean="0">
              <a:solidFill>
                <a:schemeClr val="tx1"/>
              </a:solidFill>
            </a:endParaRPr>
          </a:p>
          <a:p>
            <a:pPr defTabSz="1279525"/>
            <a:r>
              <a:rPr lang="ru-RU" altLang="ru-RU" dirty="0" smtClean="0">
                <a:solidFill>
                  <a:schemeClr val="tx1"/>
                </a:solidFill>
              </a:rPr>
              <a:t>Зачисление в бюджет МО </a:t>
            </a:r>
            <a:r>
              <a:rPr lang="ru-RU" altLang="ru-RU" dirty="0" err="1" smtClean="0">
                <a:solidFill>
                  <a:schemeClr val="tx1"/>
                </a:solidFill>
              </a:rPr>
              <a:t>Красноуфимский</a:t>
            </a:r>
            <a:r>
              <a:rPr lang="ru-RU" altLang="ru-RU" dirty="0" smtClean="0">
                <a:solidFill>
                  <a:schemeClr val="tx1"/>
                </a:solidFill>
              </a:rPr>
              <a:t> округ налога на доходы физических лиц 16% согласно законодательства Российской Федерации и Свердловской области. Дополнительный норматив НДФЛ на 2021 год – 84 %.  </a:t>
            </a:r>
          </a:p>
          <a:p>
            <a:pPr defTabSz="1279525"/>
            <a:r>
              <a:rPr lang="ru-RU" altLang="ru-RU" dirty="0"/>
              <a:t>	</a:t>
            </a:r>
            <a:endParaRPr lang="ru-RU" altLang="ru-RU" dirty="0" smtClean="0"/>
          </a:p>
          <a:p>
            <a:pPr defTabSz="1279525"/>
            <a:r>
              <a:rPr lang="ru-RU" altLang="ru-RU" sz="2000" dirty="0" smtClean="0">
                <a:solidFill>
                  <a:schemeClr val="tx1"/>
                </a:solidFill>
              </a:rPr>
              <a:t>Зачисление в </a:t>
            </a:r>
            <a:r>
              <a:rPr lang="ru-RU" altLang="ru-RU" sz="2000" dirty="0">
                <a:solidFill>
                  <a:schemeClr val="tx1"/>
                </a:solidFill>
              </a:rPr>
              <a:t>местные </a:t>
            </a:r>
          </a:p>
          <a:p>
            <a:pPr defTabSz="1279525"/>
            <a:r>
              <a:rPr lang="ru-RU" altLang="ru-RU" sz="2000" dirty="0">
                <a:solidFill>
                  <a:schemeClr val="tx1"/>
                </a:solidFill>
              </a:rPr>
              <a:t>бюджеты: платы за негативное воздействие на окружающую среду по нормативу </a:t>
            </a:r>
            <a:r>
              <a:rPr lang="ru-RU" altLang="ru-RU" sz="2000" dirty="0" smtClean="0">
                <a:solidFill>
                  <a:schemeClr val="tx1"/>
                </a:solidFill>
              </a:rPr>
              <a:t>60 </a:t>
            </a:r>
            <a:r>
              <a:rPr lang="ru-RU" altLang="ru-RU" sz="2000" dirty="0">
                <a:solidFill>
                  <a:schemeClr val="tx1"/>
                </a:solidFill>
              </a:rPr>
              <a:t>% один раз в год,  налога, взимаемый в связи с применением упрощенной системы налогообложения по нормативу </a:t>
            </a:r>
            <a:r>
              <a:rPr lang="ru-RU" altLang="ru-RU" sz="2000" dirty="0" smtClean="0">
                <a:solidFill>
                  <a:schemeClr val="tx1"/>
                </a:solidFill>
              </a:rPr>
              <a:t>73,6%.</a:t>
            </a:r>
            <a:r>
              <a:rPr lang="ru-RU" altLang="ru-RU" sz="2500" b="0" dirty="0" smtClean="0">
                <a:solidFill>
                  <a:schemeClr val="tx1"/>
                </a:solidFill>
              </a:rPr>
              <a:t> </a:t>
            </a:r>
            <a:endParaRPr lang="ru-RU" altLang="ru-RU" sz="2500" b="0" dirty="0">
              <a:solidFill>
                <a:schemeClr val="tx1"/>
              </a:solidFill>
            </a:endParaRPr>
          </a:p>
          <a:p>
            <a:pPr defTabSz="1279525"/>
            <a:endParaRPr lang="ru-RU" altLang="ru-RU" sz="2500" b="0" dirty="0">
              <a:solidFill>
                <a:schemeClr val="tx1"/>
              </a:solidFill>
            </a:endParaRPr>
          </a:p>
          <a:p>
            <a:pPr defTabSz="1279525"/>
            <a:r>
              <a:rPr lang="ru-RU" altLang="ru-RU" sz="2000" dirty="0">
                <a:solidFill>
                  <a:schemeClr val="tx1"/>
                </a:solidFill>
              </a:rPr>
              <a:t>Налог на имущество с физических лиц рассчитан исходя из </a:t>
            </a:r>
            <a:r>
              <a:rPr lang="ru-RU" altLang="ru-RU" sz="2000" dirty="0" smtClean="0">
                <a:solidFill>
                  <a:schemeClr val="tx1"/>
                </a:solidFill>
              </a:rPr>
              <a:t>кадастровой </a:t>
            </a:r>
            <a:r>
              <a:rPr lang="ru-RU" altLang="ru-RU" sz="2000" dirty="0">
                <a:solidFill>
                  <a:schemeClr val="tx1"/>
                </a:solidFill>
              </a:rPr>
              <a:t>стоимости </a:t>
            </a:r>
            <a:r>
              <a:rPr lang="ru-RU" altLang="ru-RU" sz="2000" dirty="0" smtClean="0">
                <a:solidFill>
                  <a:schemeClr val="tx1"/>
                </a:solidFill>
              </a:rPr>
              <a:t>имущества на 2021 - 2023 годы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66567" name="Прямоугольник 3"/>
          <p:cNvSpPr>
            <a:spLocks noChangeArrowheads="1"/>
          </p:cNvSpPr>
          <p:nvPr/>
        </p:nvSpPr>
        <p:spPr bwMode="auto">
          <a:xfrm>
            <a:off x="639763" y="2582863"/>
            <a:ext cx="6400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defTabSz="1279525"/>
            <a:endParaRPr lang="ru-RU" altLang="ru-RU" sz="3900"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510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2276476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>
            <a:spLocks noChangeArrowheads="1"/>
          </p:cNvSpPr>
          <p:nvPr/>
        </p:nvSpPr>
        <p:spPr bwMode="auto">
          <a:xfrm rot="9424526">
            <a:off x="0" y="2928938"/>
            <a:ext cx="927100" cy="528637"/>
          </a:xfrm>
          <a:prstGeom prst="leftArrow">
            <a:avLst>
              <a:gd name="adj1" fmla="val 50000"/>
              <a:gd name="adj2" fmla="val 50047"/>
            </a:avLst>
          </a:prstGeom>
          <a:solidFill>
            <a:srgbClr val="FF6600"/>
          </a:solid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rot="10800000" lIns="128016" tIns="64008" rIns="128016" bIns="64008" anchor="ctr"/>
          <a:lstStyle/>
          <a:p>
            <a:pPr defTabSz="1279525"/>
            <a:endParaRPr lang="ru-RU" sz="3900" b="0">
              <a:latin typeface="Trebuchet MS" pitchFamily="34" charset="0"/>
            </a:endParaRPr>
          </a:p>
        </p:txBody>
      </p:sp>
      <p:graphicFrame>
        <p:nvGraphicFramePr>
          <p:cNvPr id="230403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65138" y="4043363"/>
          <a:ext cx="5602287" cy="5484812"/>
        </p:xfrm>
        <a:graphic>
          <a:graphicData uri="http://schemas.openxmlformats.org/presentationml/2006/ole">
            <p:oleObj spid="_x0000_s230403" name="Worksheet" r:id="rId5" imgW="2733797" imgH="2676569" progId="Excel.Sheet.8">
              <p:embed/>
            </p:oleObj>
          </a:graphicData>
        </a:graphic>
      </p:graphicFrame>
      <p:graphicFrame>
        <p:nvGraphicFramePr>
          <p:cNvPr id="230563" name="Group 163"/>
          <p:cNvGraphicFramePr>
            <a:graphicFrameLocks noGrp="1"/>
          </p:cNvGraphicFramePr>
          <p:nvPr/>
        </p:nvGraphicFramePr>
        <p:xfrm>
          <a:off x="4543412" y="1790534"/>
          <a:ext cx="8121663" cy="7515305"/>
        </p:xfrm>
        <a:graphic>
          <a:graphicData uri="http://schemas.openxmlformats.org/drawingml/2006/table">
            <a:tbl>
              <a:tblPr/>
              <a:tblGrid>
                <a:gridCol w="2612824"/>
                <a:gridCol w="1014828"/>
                <a:gridCol w="1086745"/>
                <a:gridCol w="1232178"/>
                <a:gridCol w="1088343"/>
                <a:gridCol w="1086745"/>
              </a:tblGrid>
              <a:tr h="2607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НАИМЕНОВАНИЕ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(проект).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(проект)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план (проект)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план (проект)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259944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275853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276984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292724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312762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147479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157014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159912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171636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185538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52629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68679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67780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67780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67780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8798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7641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10853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8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21847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18816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19316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89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89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1489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государственного и муниципального имущества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10151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9459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1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12454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2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9502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2452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1137929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1092502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1104603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1065793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DD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1088551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59F"/>
                    </a:solidFill>
                  </a:tcPr>
                </a:tc>
              </a:tr>
              <a:tr h="245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 ДОХОДОВ: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1397873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1368355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1381587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1358517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1489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1401313</a:t>
                      </a:r>
                    </a:p>
                  </a:txBody>
                  <a:tcPr marL="83160" marR="8316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B4042"/>
                        </a:gs>
                        <a:gs pos="50000">
                          <a:srgbClr val="DF5F63"/>
                        </a:gs>
                        <a:gs pos="100000">
                          <a:srgbClr val="FF7277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Стрелка влево 7"/>
          <p:cNvSpPr>
            <a:spLocks noChangeArrowheads="1"/>
          </p:cNvSpPr>
          <p:nvPr/>
        </p:nvSpPr>
        <p:spPr bwMode="auto">
          <a:xfrm rot="9510879">
            <a:off x="712788" y="3071813"/>
            <a:ext cx="998537" cy="528637"/>
          </a:xfrm>
          <a:prstGeom prst="leftArrow">
            <a:avLst>
              <a:gd name="adj1" fmla="val 50000"/>
              <a:gd name="adj2" fmla="val 53903"/>
            </a:avLst>
          </a:prstGeom>
          <a:solidFill>
            <a:srgbClr val="FF6600"/>
          </a:solid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rot="10800000" lIns="128016" tIns="64008" rIns="128016" bIns="64008" anchor="ctr"/>
          <a:lstStyle/>
          <a:p>
            <a:pPr defTabSz="1279525"/>
            <a:endParaRPr lang="ru-RU" sz="3900" b="0">
              <a:latin typeface="Trebuchet MS" pitchFamily="34" charset="0"/>
            </a:endParaRPr>
          </a:p>
        </p:txBody>
      </p:sp>
      <p:sp>
        <p:nvSpPr>
          <p:cNvPr id="9" name="Стрелка влево 8"/>
          <p:cNvSpPr>
            <a:spLocks noChangeArrowheads="1"/>
          </p:cNvSpPr>
          <p:nvPr/>
        </p:nvSpPr>
        <p:spPr bwMode="auto">
          <a:xfrm rot="9424526">
            <a:off x="1647825" y="3000375"/>
            <a:ext cx="923925" cy="528638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FF6600"/>
          </a:solid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rot="10800000" lIns="128016" tIns="64008" rIns="128016" bIns="64008" anchor="ctr"/>
          <a:lstStyle/>
          <a:p>
            <a:pPr defTabSz="1279525"/>
            <a:endParaRPr lang="ru-RU" sz="3900" b="0">
              <a:latin typeface="Trebuchet MS" pitchFamily="34" charset="0"/>
            </a:endParaRPr>
          </a:p>
        </p:txBody>
      </p:sp>
      <p:sp>
        <p:nvSpPr>
          <p:cNvPr id="139365" name="Прямоугольник 11"/>
          <p:cNvSpPr>
            <a:spLocks noChangeArrowheads="1"/>
          </p:cNvSpPr>
          <p:nvPr/>
        </p:nvSpPr>
        <p:spPr bwMode="auto">
          <a:xfrm rot="-1571577">
            <a:off x="1936750" y="3144838"/>
            <a:ext cx="960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endParaRPr lang="ru-RU" altLang="ru-RU"/>
          </a:p>
          <a:p>
            <a:pPr defTabSz="1279525"/>
            <a:endParaRPr lang="ru-RU" altLang="ru-RU"/>
          </a:p>
        </p:txBody>
      </p:sp>
      <p:sp>
        <p:nvSpPr>
          <p:cNvPr id="139366" name="Rectangle 72"/>
          <p:cNvSpPr>
            <a:spLocks noChangeArrowheads="1"/>
          </p:cNvSpPr>
          <p:nvPr/>
        </p:nvSpPr>
        <p:spPr bwMode="auto">
          <a:xfrm>
            <a:off x="2512368" y="329722"/>
            <a:ext cx="997014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16" tIns="64008" rIns="128016" bIns="64008" anchor="ctr">
            <a:spAutoFit/>
          </a:bodyPr>
          <a:lstStyle/>
          <a:p>
            <a:pPr defTabSz="1279525"/>
            <a:r>
              <a:rPr lang="ru-RU" altLang="ru-RU" sz="3400" dirty="0">
                <a:latin typeface="Arial" pitchFamily="34" charset="0"/>
              </a:rPr>
              <a:t>ДИНАМИКА ДОХОДОВ БЮДЖЕТА </a:t>
            </a:r>
            <a:endParaRPr lang="ru-RU" altLang="ru-RU" sz="3400" dirty="0" smtClean="0">
              <a:latin typeface="Arial" pitchFamily="34" charset="0"/>
            </a:endParaRPr>
          </a:p>
          <a:p>
            <a:pPr defTabSz="1279525"/>
            <a:r>
              <a:rPr lang="ru-RU" altLang="ru-RU" sz="3400" dirty="0" smtClean="0">
                <a:latin typeface="Arial" pitchFamily="34" charset="0"/>
              </a:rPr>
              <a:t>МО </a:t>
            </a:r>
            <a:r>
              <a:rPr lang="ru-RU" altLang="ru-RU" sz="3400" dirty="0">
                <a:latin typeface="Arial" pitchFamily="34" charset="0"/>
              </a:rPr>
              <a:t>КРАСНОУФИМСКИЙ ОКРУГ</a:t>
            </a:r>
          </a:p>
        </p:txBody>
      </p:sp>
      <p:sp>
        <p:nvSpPr>
          <p:cNvPr id="139367" name="Прямоугольник 13"/>
          <p:cNvSpPr>
            <a:spLocks noChangeArrowheads="1"/>
          </p:cNvSpPr>
          <p:nvPr/>
        </p:nvSpPr>
        <p:spPr bwMode="auto">
          <a:xfrm rot="9192108" flipV="1">
            <a:off x="1071563" y="3000375"/>
            <a:ext cx="8858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endParaRPr lang="ru-RU" altLang="ru-RU"/>
          </a:p>
          <a:p>
            <a:pPr defTabSz="1279525"/>
            <a:endParaRPr lang="ru-RU" altLang="ru-RU"/>
          </a:p>
        </p:txBody>
      </p:sp>
      <p:sp>
        <p:nvSpPr>
          <p:cNvPr id="230554" name="Rectangle 154"/>
          <p:cNvSpPr>
            <a:spLocks noChangeArrowheads="1"/>
          </p:cNvSpPr>
          <p:nvPr/>
        </p:nvSpPr>
        <p:spPr bwMode="auto">
          <a:xfrm>
            <a:off x="3714750" y="19621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192213"/>
            <a:endParaRPr lang="ru-RU" altLang="ru-RU"/>
          </a:p>
        </p:txBody>
      </p: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 rot="-1571577">
            <a:off x="1936750" y="2855913"/>
            <a:ext cx="960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endParaRPr lang="ru-RU" altLang="ru-RU"/>
          </a:p>
          <a:p>
            <a:pPr defTabSz="1279525"/>
            <a:endParaRPr lang="ru-RU" altLang="ru-RU"/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 rot="-1571577">
            <a:off x="2439988" y="2928938"/>
            <a:ext cx="9604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endParaRPr lang="ru-RU" altLang="ru-RU"/>
          </a:p>
          <a:p>
            <a:pPr defTabSz="1279525"/>
            <a:endParaRPr lang="ru-RU" altLang="ru-RU"/>
          </a:p>
        </p:txBody>
      </p:sp>
      <p:sp>
        <p:nvSpPr>
          <p:cNvPr id="230566" name="AutoShape 166"/>
          <p:cNvSpPr>
            <a:spLocks noChangeArrowheads="1"/>
          </p:cNvSpPr>
          <p:nvPr/>
        </p:nvSpPr>
        <p:spPr bwMode="auto">
          <a:xfrm>
            <a:off x="2368550" y="2928938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 rot="-1571577">
            <a:off x="1863725" y="2855913"/>
            <a:ext cx="9604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defTabSz="1279525"/>
            <a:endParaRPr lang="ru-RU" altLang="ru-RU"/>
          </a:p>
          <a:p>
            <a:pPr defTabSz="1279525"/>
            <a:endParaRPr lang="ru-RU" altLang="ru-RU"/>
          </a:p>
        </p:txBody>
      </p:sp>
      <p:sp>
        <p:nvSpPr>
          <p:cNvPr id="230568" name="AutoShape 168"/>
          <p:cNvSpPr>
            <a:spLocks noChangeArrowheads="1"/>
          </p:cNvSpPr>
          <p:nvPr/>
        </p:nvSpPr>
        <p:spPr bwMode="auto">
          <a:xfrm rot="-1264138">
            <a:off x="2519768" y="2932141"/>
            <a:ext cx="936625" cy="615950"/>
          </a:xfrm>
          <a:prstGeom prst="rightArrow">
            <a:avLst>
              <a:gd name="adj1" fmla="val 50000"/>
              <a:gd name="adj2" fmla="val 38015"/>
            </a:avLst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 anchor="ctr">
            <a:spAutoFit/>
          </a:bodyPr>
          <a:lstStyle/>
          <a:p>
            <a:endParaRPr lang="ru-RU"/>
          </a:p>
        </p:txBody>
      </p:sp>
      <p:sp>
        <p:nvSpPr>
          <p:cNvPr id="230571" name="AutoShape 171"/>
          <p:cNvSpPr>
            <a:spLocks noChangeArrowheads="1"/>
          </p:cNvSpPr>
          <p:nvPr/>
        </p:nvSpPr>
        <p:spPr bwMode="auto">
          <a:xfrm rot="-1415241">
            <a:off x="3399998" y="2988017"/>
            <a:ext cx="792163" cy="642937"/>
          </a:xfrm>
          <a:prstGeom prst="rightArrow">
            <a:avLst>
              <a:gd name="adj1" fmla="val 50000"/>
              <a:gd name="adj2" fmla="val 30803"/>
            </a:avLst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28016" tIns="64008" rIns="128016" bIns="64008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0280" y="300039"/>
            <a:ext cx="10801920" cy="1908274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Структура налоговых и неналоговых доходов местного бюджета млн. рублей</a:t>
            </a:r>
            <a:br>
              <a:rPr lang="ru-RU" alt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 на 2021 год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24136" y="2712368"/>
          <a:ext cx="4572031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816624" y="2443146"/>
          <a:ext cx="7719864" cy="621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152128"/>
                <a:gridCol w="1152128"/>
                <a:gridCol w="1224136"/>
                <a:gridCol w="1167136"/>
              </a:tblGrid>
              <a:tr h="9595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err="1" smtClean="0"/>
                        <a:t>уточн</a:t>
                      </a:r>
                      <a:r>
                        <a:rPr lang="ru-RU" dirty="0" smtClean="0"/>
                        <a:t>.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проект</a:t>
                      </a:r>
                      <a:endParaRPr lang="ru-RU" dirty="0"/>
                    </a:p>
                  </a:txBody>
                  <a:tcPr/>
                </a:tc>
              </a:tr>
              <a:tr h="910936">
                <a:tc>
                  <a:txBody>
                    <a:bodyPr/>
                    <a:lstStyle/>
                    <a:p>
                      <a:r>
                        <a:rPr lang="ru-RU" dirty="0" smtClean="0"/>
                        <a:t>НДФЛ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147,5 (56,8%)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165,3 (59,2%)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159,9 (57,7%)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171,6 (58,6%)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185,5 (59,3%)</a:t>
                      </a:r>
                      <a:endParaRPr lang="ru-RU" sz="1700" dirty="0"/>
                    </a:p>
                  </a:txBody>
                  <a:tcPr/>
                </a:tc>
              </a:tr>
              <a:tr h="753880">
                <a:tc>
                  <a:txBody>
                    <a:bodyPr/>
                    <a:lstStyle/>
                    <a:p>
                      <a:r>
                        <a:rPr lang="ru-RU" dirty="0" smtClean="0"/>
                        <a:t>Акцизы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52,6 (20,2%)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60,7 (21,8%)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67,8 (24,5%)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67,8 (23,2%)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67,8 (21,7%)</a:t>
                      </a:r>
                      <a:endParaRPr lang="ru-RU" sz="1700" dirty="0"/>
                    </a:p>
                  </a:txBody>
                  <a:tcPr/>
                </a:tc>
              </a:tr>
              <a:tr h="964781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8,8 (3,4%)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9,2 (3,3%)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10,8 (3,9%)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10,9 (3,7%)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11,6 (3,7%)</a:t>
                      </a:r>
                      <a:endParaRPr lang="ru-RU" sz="1700" dirty="0"/>
                    </a:p>
                  </a:txBody>
                  <a:tcPr/>
                </a:tc>
              </a:tr>
              <a:tr h="7986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имущество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22,6 (22,1%)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23,3 (8,3%)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18,4 (6,6%)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18,8 (6,4%)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19,3 (6,2%)</a:t>
                      </a:r>
                      <a:endParaRPr lang="ru-RU" sz="1700" dirty="0"/>
                    </a:p>
                  </a:txBody>
                  <a:tcPr/>
                </a:tc>
              </a:tr>
              <a:tr h="755720">
                <a:tc>
                  <a:txBody>
                    <a:bodyPr/>
                    <a:lstStyle/>
                    <a:p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28,4 (27,2)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20,6 (7,4%)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20,1 (7,3%)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23,6 (8,1%)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28,5 (9,1%)</a:t>
                      </a:r>
                    </a:p>
                    <a:p>
                      <a:pPr algn="ctr"/>
                      <a:endParaRPr lang="ru-RU" sz="1700" dirty="0" smtClean="0"/>
                    </a:p>
                  </a:txBody>
                  <a:tcPr/>
                </a:tc>
              </a:tr>
              <a:tr h="95952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259,9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279,1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277,0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292,7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312,7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C:\Users\1\Desktop\61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0320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32" name="Picture 6" descr="C:\Users\1\Desktop\61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2388" y="0"/>
            <a:ext cx="2060700" cy="11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65325" y="300038"/>
            <a:ext cx="10199688" cy="1690687"/>
          </a:xfrm>
        </p:spPr>
        <p:txBody>
          <a:bodyPr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Межбюджетные трансферты из бюджетов других уровней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на 202</a:t>
            </a:r>
            <a:r>
              <a:rPr lang="en-US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1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-202</a:t>
            </a:r>
            <a:r>
              <a:rPr lang="en-US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годы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(тыс</a:t>
            </a: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рублей)  </a:t>
            </a:r>
            <a:r>
              <a:rPr lang="ru-RU" alt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ru-RU" alt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71011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03288" y="3106738"/>
          <a:ext cx="7134225" cy="3149600"/>
        </p:xfrm>
        <a:graphic>
          <a:graphicData uri="http://schemas.openxmlformats.org/presentationml/2006/ole">
            <p:oleObj spid="_x0000_s171011" name="Worksheet" r:id="rId5" imgW="3905331" imgH="1723892" progId="Excel.Sheet.8">
              <p:embed/>
            </p:oleObj>
          </a:graphicData>
        </a:graphic>
      </p:graphicFrame>
      <p:grpSp>
        <p:nvGrpSpPr>
          <p:cNvPr id="5" name="TextBox 2"/>
          <p:cNvGrpSpPr>
            <a:grpSpLocks/>
          </p:cNvGrpSpPr>
          <p:nvPr/>
        </p:nvGrpSpPr>
        <p:grpSpPr bwMode="auto">
          <a:xfrm>
            <a:off x="8705056" y="2928392"/>
            <a:ext cx="3384375" cy="936104"/>
            <a:chOff x="4070" y="985"/>
            <a:chExt cx="1278" cy="230"/>
          </a:xfrm>
        </p:grpSpPr>
        <p:pic>
          <p:nvPicPr>
            <p:cNvPr id="171013" name="TextBox 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80" y="985"/>
              <a:ext cx="1020" cy="230"/>
            </a:xfrm>
            <a:prstGeom prst="rect">
              <a:avLst/>
            </a:prstGeom>
            <a:noFill/>
          </p:spPr>
        </p:pic>
        <p:sp>
          <p:nvSpPr>
            <p:cNvPr id="171014" name="Text Box 6"/>
            <p:cNvSpPr txBox="1">
              <a:spLocks noChangeArrowheads="1"/>
            </p:cNvSpPr>
            <p:nvPr/>
          </p:nvSpPr>
          <p:spPr bwMode="auto">
            <a:xfrm>
              <a:off x="4070" y="1048"/>
              <a:ext cx="12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8016" tIns="64008" rIns="128016" bIns="64008">
              <a:spAutoFit/>
            </a:bodyPr>
            <a:lstStyle/>
            <a:p>
              <a:pPr defTabSz="1279525"/>
              <a:r>
                <a:rPr lang="ru-RU" altLang="ru-RU" sz="1700" dirty="0">
                  <a:solidFill>
                    <a:srgbClr val="330033"/>
                  </a:solidFill>
                  <a:latin typeface="Arial" pitchFamily="34" charset="0"/>
                </a:rPr>
                <a:t>ИТОГО</a:t>
              </a:r>
            </a:p>
          </p:txBody>
        </p:sp>
      </p:grpSp>
      <p:sp>
        <p:nvSpPr>
          <p:cNvPr id="171015" name="Выноска 2 (без границы) 24"/>
          <p:cNvSpPr>
            <a:spLocks/>
          </p:cNvSpPr>
          <p:nvPr/>
        </p:nvSpPr>
        <p:spPr bwMode="auto">
          <a:xfrm>
            <a:off x="8258188" y="3657592"/>
            <a:ext cx="4143404" cy="2214578"/>
          </a:xfrm>
          <a:prstGeom prst="callout2">
            <a:avLst>
              <a:gd name="adj1" fmla="val 8162"/>
              <a:gd name="adj2" fmla="val 53101"/>
              <a:gd name="adj3" fmla="val 29495"/>
              <a:gd name="adj4" fmla="val 54204"/>
              <a:gd name="adj5" fmla="val 9292"/>
              <a:gd name="adj6" fmla="val 53468"/>
            </a:avLst>
          </a:prstGeom>
          <a:noFill/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</a:t>
            </a: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год (проект) 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– </a:t>
            </a: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 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104</a:t>
            </a: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603</a:t>
            </a:r>
            <a:endParaRPr lang="ru-RU" altLang="ru-RU" sz="1800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2021 год (проект) – 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1 065 793</a:t>
            </a:r>
            <a:endParaRPr lang="ru-RU" altLang="ru-RU" sz="1800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2022 год (проект) </a:t>
            </a: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– </a:t>
            </a: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 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088</a:t>
            </a:r>
            <a:r>
              <a:rPr lang="ru-RU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ru-RU" sz="180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551</a:t>
            </a:r>
            <a:endParaRPr lang="ru-RU" altLang="ru-RU" sz="180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7" name="TextBox 2"/>
          <p:cNvGrpSpPr>
            <a:grpSpLocks/>
          </p:cNvGrpSpPr>
          <p:nvPr/>
        </p:nvGrpSpPr>
        <p:grpSpPr bwMode="auto">
          <a:xfrm>
            <a:off x="1900433" y="7230570"/>
            <a:ext cx="2413000" cy="417512"/>
            <a:chOff x="854" y="3254"/>
            <a:chExt cx="1086" cy="188"/>
          </a:xfrm>
        </p:grpSpPr>
        <p:pic>
          <p:nvPicPr>
            <p:cNvPr id="171017" name="TextBox 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4" y="3254"/>
              <a:ext cx="1086" cy="188"/>
            </a:xfrm>
            <a:prstGeom prst="rect">
              <a:avLst/>
            </a:prstGeom>
            <a:noFill/>
          </p:spPr>
        </p:pic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854" y="3254"/>
              <a:ext cx="10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16" tIns="64008" rIns="128016" bIns="64008">
              <a:spAutoFit/>
            </a:bodyPr>
            <a:lstStyle/>
            <a:p>
              <a:pPr defTabSz="1279525"/>
              <a:r>
                <a:rPr lang="ru-RU" altLang="ru-RU" sz="1700" dirty="0">
                  <a:solidFill>
                    <a:srgbClr val="330033"/>
                  </a:solidFill>
                  <a:latin typeface="Arial" pitchFamily="34" charset="0"/>
                </a:rPr>
                <a:t>Дотации</a:t>
              </a:r>
            </a:p>
          </p:txBody>
        </p:sp>
      </p:grpSp>
      <p:sp>
        <p:nvSpPr>
          <p:cNvPr id="171019" name="Выноска 2 (без границы) 24"/>
          <p:cNvSpPr>
            <a:spLocks/>
          </p:cNvSpPr>
          <p:nvPr/>
        </p:nvSpPr>
        <p:spPr bwMode="auto">
          <a:xfrm>
            <a:off x="1328702" y="8158186"/>
            <a:ext cx="3571900" cy="785818"/>
          </a:xfrm>
          <a:prstGeom prst="callout2">
            <a:avLst>
              <a:gd name="adj1" fmla="val 1067"/>
              <a:gd name="adj2" fmla="val 40417"/>
              <a:gd name="adj3" fmla="val -2813"/>
              <a:gd name="adj4" fmla="val 39990"/>
              <a:gd name="adj5" fmla="val -57665"/>
              <a:gd name="adj6" fmla="val 40844"/>
            </a:avLst>
          </a:prstGeom>
          <a:noFill/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506 187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(4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6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473 241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44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3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483 842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44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9" name="TextBox 2"/>
          <p:cNvGrpSpPr>
            <a:grpSpLocks/>
          </p:cNvGrpSpPr>
          <p:nvPr/>
        </p:nvGrpSpPr>
        <p:grpSpPr bwMode="auto">
          <a:xfrm>
            <a:off x="9616403" y="7228451"/>
            <a:ext cx="2687356" cy="427943"/>
            <a:chOff x="4327" y="3252"/>
            <a:chExt cx="1209" cy="193"/>
          </a:xfrm>
        </p:grpSpPr>
        <p:pic>
          <p:nvPicPr>
            <p:cNvPr id="171021" name="TextBox 2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7" y="3252"/>
              <a:ext cx="1125" cy="193"/>
            </a:xfrm>
            <a:prstGeom prst="rect">
              <a:avLst/>
            </a:prstGeom>
            <a:noFill/>
          </p:spPr>
        </p:pic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4460" y="3252"/>
              <a:ext cx="10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8016" tIns="64008" rIns="128016" bIns="64008">
              <a:spAutoFit/>
            </a:bodyPr>
            <a:lstStyle/>
            <a:p>
              <a:pPr defTabSz="1279525"/>
              <a:r>
                <a:rPr lang="ru-RU" altLang="ru-RU" sz="1700" dirty="0">
                  <a:solidFill>
                    <a:srgbClr val="330033"/>
                  </a:solidFill>
                  <a:latin typeface="Arial" pitchFamily="34" charset="0"/>
                </a:rPr>
                <a:t>Субсидии</a:t>
              </a:r>
            </a:p>
          </p:txBody>
        </p:sp>
      </p:grpSp>
      <p:sp>
        <p:nvSpPr>
          <p:cNvPr id="171023" name="Выноска 2 (без границы) 24"/>
          <p:cNvSpPr>
            <a:spLocks/>
          </p:cNvSpPr>
          <p:nvPr/>
        </p:nvSpPr>
        <p:spPr bwMode="auto">
          <a:xfrm>
            <a:off x="9329758" y="8229624"/>
            <a:ext cx="3143272" cy="785818"/>
          </a:xfrm>
          <a:prstGeom prst="callout2">
            <a:avLst>
              <a:gd name="adj1" fmla="val -2298"/>
              <a:gd name="adj2" fmla="val 49842"/>
              <a:gd name="adj3" fmla="val -6177"/>
              <a:gd name="adj4" fmla="val 50326"/>
              <a:gd name="adj5" fmla="val -68707"/>
              <a:gd name="adj6" fmla="val 48872"/>
            </a:avLst>
          </a:prstGeom>
          <a:noFill/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17 578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год 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0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(0%)</a:t>
            </a:r>
            <a:endParaRPr lang="ru-RU" altLang="ru-RU" sz="1800" b="0" dirty="0" smtClean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3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0 (0%)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1" name="TextBox 2"/>
          <p:cNvGrpSpPr>
            <a:grpSpLocks/>
          </p:cNvGrpSpPr>
          <p:nvPr/>
        </p:nvGrpSpPr>
        <p:grpSpPr bwMode="auto">
          <a:xfrm>
            <a:off x="5616093" y="7158949"/>
            <a:ext cx="2713534" cy="503001"/>
            <a:chOff x="2778" y="3329"/>
            <a:chExt cx="1375" cy="219"/>
          </a:xfrm>
        </p:grpSpPr>
        <p:pic>
          <p:nvPicPr>
            <p:cNvPr id="171025" name="TextBox 2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0" y="3360"/>
              <a:ext cx="1303" cy="188"/>
            </a:xfrm>
            <a:prstGeom prst="rect">
              <a:avLst/>
            </a:prstGeom>
            <a:noFill/>
          </p:spPr>
        </p:pic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778" y="3329"/>
              <a:ext cx="13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8016" tIns="64008" rIns="128016" bIns="64008">
              <a:spAutoFit/>
            </a:bodyPr>
            <a:lstStyle/>
            <a:p>
              <a:pPr defTabSz="1279525"/>
              <a:r>
                <a:rPr lang="ru-RU" altLang="ru-RU" sz="1700" dirty="0">
                  <a:solidFill>
                    <a:srgbClr val="330033"/>
                  </a:solidFill>
                  <a:latin typeface="Arial" pitchFamily="34" charset="0"/>
                </a:rPr>
                <a:t>Субвенции</a:t>
              </a:r>
            </a:p>
          </p:txBody>
        </p:sp>
      </p:grpSp>
      <p:sp>
        <p:nvSpPr>
          <p:cNvPr id="171027" name="Выноска 2 (без границы) 24"/>
          <p:cNvSpPr>
            <a:spLocks/>
          </p:cNvSpPr>
          <p:nvPr/>
        </p:nvSpPr>
        <p:spPr bwMode="auto">
          <a:xfrm>
            <a:off x="5472106" y="8185150"/>
            <a:ext cx="3286148" cy="776288"/>
          </a:xfrm>
          <a:prstGeom prst="callout2">
            <a:avLst>
              <a:gd name="adj1" fmla="val -7715"/>
              <a:gd name="adj2" fmla="val 49134"/>
              <a:gd name="adj3" fmla="val -13324"/>
              <a:gd name="adj4" fmla="val 46926"/>
              <a:gd name="adj5" fmla="val -83435"/>
              <a:gd name="adj6" fmla="val 46926"/>
            </a:avLst>
          </a:prstGeom>
          <a:noFill/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1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580 838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(5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– 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59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2 552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56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202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3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1800" b="0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год 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– 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604 709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(</a:t>
            </a:r>
            <a:r>
              <a:rPr lang="en-US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56</a:t>
            </a:r>
            <a:r>
              <a:rPr lang="ru-RU" altLang="ru-RU" sz="1800" b="0" dirty="0" smtClean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%)</a:t>
            </a: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71028" name="Выноска 2 (без границы) 24"/>
          <p:cNvSpPr>
            <a:spLocks/>
          </p:cNvSpPr>
          <p:nvPr/>
        </p:nvSpPr>
        <p:spPr bwMode="auto">
          <a:xfrm>
            <a:off x="2795588" y="7985125"/>
            <a:ext cx="2773362" cy="1400175"/>
          </a:xfrm>
          <a:prstGeom prst="callout2">
            <a:avLst>
              <a:gd name="adj1" fmla="val -7894"/>
              <a:gd name="adj2" fmla="val 6250"/>
              <a:gd name="adj3" fmla="val -8778"/>
              <a:gd name="adj4" fmla="val 5676"/>
              <a:gd name="adj5" fmla="val -9940"/>
              <a:gd name="adj6" fmla="val 7315"/>
            </a:avLst>
          </a:prstGeom>
          <a:noFill/>
          <a:ln w="19050" algn="ctr">
            <a:solidFill>
              <a:srgbClr val="92D05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altLang="ru-RU" sz="1800" b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14794</TotalTime>
  <Words>2840</Words>
  <Application>Microsoft Office PowerPoint</Application>
  <PresentationFormat>A3 (297x420 мм)</PresentationFormat>
  <Paragraphs>773</Paragraphs>
  <Slides>27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Специальное оформление</vt:lpstr>
      <vt:lpstr>Палитра</vt:lpstr>
      <vt:lpstr>Worksheet</vt:lpstr>
      <vt:lpstr>Проект бюджета Муниципального образования Красноуфимский округ на 2021 год и плановый период 2022 и 2023 годов </vt:lpstr>
      <vt:lpstr>Слайд 2</vt:lpstr>
      <vt:lpstr>Слайд 3</vt:lpstr>
      <vt:lpstr>Основные цели бюджетной политики                       на 2021 – 2023 годы</vt:lpstr>
      <vt:lpstr>Слайд 5</vt:lpstr>
      <vt:lpstr>Слайд 6</vt:lpstr>
      <vt:lpstr>Слайд 7</vt:lpstr>
      <vt:lpstr>Структура налоговых и неналоговых доходов местного бюджета млн. рублей  на 2021 год</vt:lpstr>
      <vt:lpstr>Межбюджетные трансферты из бюджетов других уровней  на 2021-2023 годы  (тыс. рублей)   </vt:lpstr>
      <vt:lpstr>     РАСХОДЫ БЮДЖЕТА  МО КРАСНОУФИМСКИЙ  ОКРУГ</vt:lpstr>
      <vt:lpstr>Структура расходов местного  бюджета в 2021 году (проект)</vt:lpstr>
      <vt:lpstr> ПЕРЕЧЕНЬ ПРОЕКТОВ ПРОГРАММ СРОКОМ РЕАЛИЗАЦИИ до 2024-2025 годов</vt:lpstr>
      <vt:lpstr>     Муниципальная программа            «Обеспечение безопасности на территории МО Красноуфимский округ до 2024 года»        на 2021-2023 годы</vt:lpstr>
      <vt:lpstr> Муниципальная программа «Повышение эффективности управления муниципальной собственностью МО Красноуфимский округ до 2024 г.» на 2021-2023 годы</vt:lpstr>
      <vt:lpstr>Муниципальная программа «Повышение эффективности управления муниципальной собственностью  МО Красноуфимский округ до 2024 года»                     на 2021-2023 годы</vt:lpstr>
      <vt:lpstr>Слайд 16</vt:lpstr>
      <vt:lpstr>Слайд 17</vt:lpstr>
      <vt:lpstr>      Основные мероприятия муниципальной программы  «Развитие и модернизация жилищно-коммунального хозяйства и дорожного хозяйства, повышение энергетической эффективности в МО Красноуфимский округ до 2024 года»          на 2020-2023 годы </vt:lpstr>
      <vt:lpstr>Слайд 19</vt:lpstr>
      <vt:lpstr>Слайд 20</vt:lpstr>
      <vt:lpstr>Слайд 21</vt:lpstr>
      <vt:lpstr>Слайд 22</vt:lpstr>
      <vt:lpstr>Слайд 23</vt:lpstr>
      <vt:lpstr>Расходы бюджета в рамках муниципальной программы «Развитие культуры в МО Красноуфимский округ до 2024 года» на 2017-2023 годы</vt:lpstr>
      <vt:lpstr>Показатели муниципальной программы  «Развитие культуры в МО Красноуфимский округ  до 2024 года» на 2020-2022 годы</vt:lpstr>
      <vt:lpstr>  Муниципальный долг  МО Красноуфимский округ</vt:lpstr>
      <vt:lpstr> 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бюджете Муниципального образования Красноуфимский округ на 2014 год и плановый период 2015 и 2016 годов</dc:title>
  <dc:creator>tatiana</dc:creator>
  <cp:lastModifiedBy>cvmih</cp:lastModifiedBy>
  <cp:revision>974</cp:revision>
  <dcterms:created xsi:type="dcterms:W3CDTF">2014-01-29T21:16:38Z</dcterms:created>
  <dcterms:modified xsi:type="dcterms:W3CDTF">2020-12-11T03:20:19Z</dcterms:modified>
</cp:coreProperties>
</file>